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  <p:sldMasterId id="2147483701" r:id="rId2"/>
  </p:sldMasterIdLst>
  <p:notesMasterIdLst>
    <p:notesMasterId r:id="rId19"/>
  </p:notesMasterIdLst>
  <p:sldIdLst>
    <p:sldId id="283" r:id="rId3"/>
    <p:sldId id="521" r:id="rId4"/>
    <p:sldId id="486" r:id="rId5"/>
    <p:sldId id="520" r:id="rId6"/>
    <p:sldId id="524" r:id="rId7"/>
    <p:sldId id="523" r:id="rId8"/>
    <p:sldId id="525" r:id="rId9"/>
    <p:sldId id="527" r:id="rId10"/>
    <p:sldId id="528" r:id="rId11"/>
    <p:sldId id="529" r:id="rId12"/>
    <p:sldId id="534" r:id="rId13"/>
    <p:sldId id="531" r:id="rId14"/>
    <p:sldId id="526" r:id="rId15"/>
    <p:sldId id="535" r:id="rId16"/>
    <p:sldId id="509" r:id="rId17"/>
    <p:sldId id="513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EC63F"/>
    <a:srgbClr val="0096FF"/>
    <a:srgbClr val="FFFFFF"/>
    <a:srgbClr val="282362"/>
    <a:srgbClr val="DCDAF2"/>
    <a:srgbClr val="5461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102" autoAdjust="0"/>
    <p:restoredTop sz="77286" autoAdjust="0"/>
  </p:normalViewPr>
  <p:slideViewPr>
    <p:cSldViewPr snapToGrid="0" showGuides="1">
      <p:cViewPr>
        <p:scale>
          <a:sx n="74" d="100"/>
          <a:sy n="74" d="100"/>
        </p:scale>
        <p:origin x="1264" y="13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993DAB-158A-5A4F-9571-82C3F1CD5879}" type="datetimeFigureOut">
              <a:rPr lang="fr-FR" smtClean="0"/>
              <a:t>20/03/2018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CH"/>
              <a:t>Cliquez pour modifier les styles du texte du masque</a:t>
            </a:r>
          </a:p>
          <a:p>
            <a:pPr lvl="1"/>
            <a:r>
              <a:rPr lang="fr-CH"/>
              <a:t>Deuxième niveau</a:t>
            </a:r>
          </a:p>
          <a:p>
            <a:pPr lvl="2"/>
            <a:r>
              <a:rPr lang="fr-CH"/>
              <a:t>Troisième niveau</a:t>
            </a:r>
          </a:p>
          <a:p>
            <a:pPr lvl="3"/>
            <a:r>
              <a:rPr lang="fr-CH"/>
              <a:t>Quatrième niveau</a:t>
            </a:r>
          </a:p>
          <a:p>
            <a:pPr lvl="4"/>
            <a:r>
              <a:rPr lang="fr-CH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1EB006-2DD9-3946-AF15-09AAE92EA1E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965907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1EB006-2DD9-3946-AF15-09AAE92EA1EA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943213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index (</a:t>
            </a:r>
          </a:p>
          <a:p>
            <a:r>
              <a:rPr lang="en-US" dirty="0" smtClean="0"/>
              <a:t>-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1EB006-2DD9-3946-AF15-09AAE92EA1EA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525895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1EB006-2DD9-3946-AF15-09AAE92EA1EA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776000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1EB006-2DD9-3946-AF15-09AAE92EA1EA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923725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1EB006-2DD9-3946-AF15-09AAE92EA1EA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875888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They are like </a:t>
            </a:r>
            <a:r>
              <a:rPr lang="en-US" dirty="0" err="1" smtClean="0"/>
              <a:t>linux</a:t>
            </a:r>
            <a:r>
              <a:rPr lang="en-US" dirty="0" smtClean="0"/>
              <a:t> distributions, apache big data open</a:t>
            </a:r>
            <a:r>
              <a:rPr lang="en-US" baseline="0" dirty="0" smtClean="0"/>
              <a:t> sources with vendor-specific distinctive features added to it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1EB006-2DD9-3946-AF15-09AAE92EA1EA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633048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1EB006-2DD9-3946-AF15-09AAE92EA1EA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235310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There are office hours on Fridays for the graded projects</a:t>
            </a:r>
          </a:p>
          <a:p>
            <a:r>
              <a:rPr lang="en-US" dirty="0" smtClean="0"/>
              <a:t>974789e900b5ad11be069b30f7f770b4bb0e1c35</a:t>
            </a:r>
            <a:r>
              <a:rPr lang="en-US" dirty="0" smtClean="0"/>
              <a:t>  HDP_2.6.4_virtualbox_01_02_2018_1428.ova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1EB006-2DD9-3946-AF15-09AAE92EA1EA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335806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1EB006-2DD9-3946-AF15-09AAE92EA1EA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11082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1EB006-2DD9-3946-AF15-09AAE92EA1EA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436897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1EB006-2DD9-3946-AF15-09AAE92EA1EA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509426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Scale UP (vertically), Scale Out (horizontally)</a:t>
            </a:r>
          </a:p>
          <a:p>
            <a:r>
              <a:rPr lang="en-US" dirty="0" smtClean="0"/>
              <a:t>Scale out =&gt;  many</a:t>
            </a:r>
            <a:r>
              <a:rPr lang="en-US" baseline="0" dirty="0" smtClean="0"/>
              <a:t> machines =&gt; </a:t>
            </a:r>
            <a:r>
              <a:rPr lang="en-US" dirty="0" smtClean="0"/>
              <a:t>distributed computation and distributed storage =&gt; framework to manage the distributed systems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1EB006-2DD9-3946-AF15-09AAE92EA1EA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279078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1EB006-2DD9-3946-AF15-09AAE92EA1EA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049367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1EB006-2DD9-3946-AF15-09AAE92EA1EA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682941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[1] http://</a:t>
            </a:r>
            <a:r>
              <a:rPr lang="en-US" dirty="0" err="1" smtClean="0"/>
              <a:t>comphadoop.weebly.com</a:t>
            </a:r>
            <a:r>
              <a:rPr lang="en-US" dirty="0" smtClean="0"/>
              <a:t>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1EB006-2DD9-3946-AF15-09AAE92EA1EA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130836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jpe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emf"/><Relationship Id="rId5" Type="http://schemas.openxmlformats.org/officeDocument/2006/relationships/image" Target="../media/image14.emf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8" Type="http://schemas.openxmlformats.org/officeDocument/2006/relationships/image" Target="../media/image17.tiff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Relationship Id="rId3" Type="http://schemas.openxmlformats.org/officeDocument/2006/relationships/image" Target="../media/image4.tiff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tiff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4" Type="http://schemas.openxmlformats.org/officeDocument/2006/relationships/image" Target="../media/image8.tiff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eg"/><Relationship Id="rId3" Type="http://schemas.openxmlformats.org/officeDocument/2006/relationships/image" Target="../media/image4.tiff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eg"/><Relationship Id="rId3" Type="http://schemas.openxmlformats.org/officeDocument/2006/relationships/image" Target="../media/image2.jpe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jpeg"/><Relationship Id="rId3" Type="http://schemas.openxmlformats.org/officeDocument/2006/relationships/image" Target="../media/image4.tif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jpe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jpeg"/><Relationship Id="rId3" Type="http://schemas.openxmlformats.org/officeDocument/2006/relationships/image" Target="../media/image4.tiff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4" Type="http://schemas.openxmlformats.org/officeDocument/2006/relationships/image" Target="../media/image8.tiff"/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jpe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4" Type="http://schemas.openxmlformats.org/officeDocument/2006/relationships/image" Target="../media/image8.tiff"/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jpe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tiff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tiff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jpeg"/><Relationship Id="rId3" Type="http://schemas.openxmlformats.org/officeDocument/2006/relationships/image" Target="../media/image4.tiff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emf"/><Relationship Id="rId5" Type="http://schemas.openxmlformats.org/officeDocument/2006/relationships/image" Target="../media/image14.emf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8" Type="http://schemas.openxmlformats.org/officeDocument/2006/relationships/image" Target="../media/image17.tiff"/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Relationship Id="rId3" Type="http://schemas.openxmlformats.org/officeDocument/2006/relationships/image" Target="../media/image4.tiff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Relationship Id="rId3" Type="http://schemas.openxmlformats.org/officeDocument/2006/relationships/image" Target="../media/image4.tif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4" Type="http://schemas.openxmlformats.org/officeDocument/2006/relationships/image" Target="../media/image8.tiff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4" Type="http://schemas.openxmlformats.org/officeDocument/2006/relationships/image" Target="../media/image8.tiff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e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tiff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tif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Relationship Id="rId3" Type="http://schemas.openxmlformats.org/officeDocument/2006/relationships/image" Target="../media/image4.tif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re de la présentation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" y="2934"/>
            <a:ext cx="12191999" cy="4078913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6645" y="0"/>
            <a:ext cx="12192000" cy="3972560"/>
          </a:xfrm>
          <a:prstGeom prst="rect">
            <a:avLst/>
          </a:prstGeom>
          <a:solidFill>
            <a:schemeClr val="tx2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EE54A-1446-4D1B-993F-C27A467D21BD}" type="datetimeFigureOut">
              <a:rPr lang="fr-FR" smtClean="0"/>
              <a:t>20/03/2018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A6DD6-4F68-4143-A850-17C97FAF9A1F}" type="slidenum">
              <a:rPr lang="fr-FR" smtClean="0"/>
              <a:t>‹#›</a:t>
            </a:fld>
            <a:endParaRPr lang="fr-FR"/>
          </a:p>
        </p:txBody>
      </p:sp>
      <p:sp>
        <p:nvSpPr>
          <p:cNvPr id="7" name="Rectangle 6"/>
          <p:cNvSpPr/>
          <p:nvPr userDrawn="1"/>
        </p:nvSpPr>
        <p:spPr>
          <a:xfrm>
            <a:off x="0" y="3972560"/>
            <a:ext cx="12192000" cy="314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9" name="Rectangle 8"/>
          <p:cNvSpPr/>
          <p:nvPr userDrawn="1"/>
        </p:nvSpPr>
        <p:spPr>
          <a:xfrm>
            <a:off x="0" y="4856480"/>
            <a:ext cx="12192000" cy="200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20965" y="4856483"/>
            <a:ext cx="11550067" cy="1023485"/>
          </a:xfrm>
        </p:spPr>
        <p:txBody>
          <a:bodyPr anchor="ctr" anchorCtr="0">
            <a:normAutofit/>
          </a:bodyPr>
          <a:lstStyle>
            <a:lvl1pPr algn="r"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TITRE DE LA </a:t>
            </a:r>
            <a:r>
              <a:rPr lang="fr-FR" dirty="0" err="1"/>
              <a:t>PRéSENTATION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20965" y="5906347"/>
            <a:ext cx="11550067" cy="423622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Sous-Titre de la présentation</a:t>
            </a:r>
            <a:endParaRPr lang="en-US" dirty="0"/>
          </a:p>
        </p:txBody>
      </p:sp>
      <p:pic>
        <p:nvPicPr>
          <p:cNvPr id="12" name="Image 1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44933" y="4427884"/>
            <a:ext cx="2722983" cy="288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7347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ponso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EE54A-1446-4D1B-993F-C27A467D21BD}" type="datetimeFigureOut">
              <a:rPr lang="fr-FR" smtClean="0"/>
              <a:t>20/03/2018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A6DD6-4F68-4143-A850-17C97FAF9A1F}" type="slidenum">
              <a:rPr lang="fr-FR" smtClean="0"/>
              <a:t>‹#›</a:t>
            </a:fld>
            <a:endParaRPr lang="fr-FR"/>
          </a:p>
        </p:txBody>
      </p:sp>
      <p:pic>
        <p:nvPicPr>
          <p:cNvPr id="7" name="Image 7" descr="psi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64175" y="5313847"/>
            <a:ext cx="1350965" cy="361720"/>
          </a:xfrm>
          <a:prstGeom prst="rect">
            <a:avLst/>
          </a:prstGeom>
        </p:spPr>
      </p:pic>
      <p:pic>
        <p:nvPicPr>
          <p:cNvPr id="9" name="Image 19" descr="eawag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74523" y="6126880"/>
            <a:ext cx="1388533" cy="260350"/>
          </a:xfrm>
          <a:prstGeom prst="rect">
            <a:avLst/>
          </a:prstGeom>
        </p:spPr>
      </p:pic>
      <p:pic>
        <p:nvPicPr>
          <p:cNvPr id="10" name="Image 4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53522" y="6041611"/>
            <a:ext cx="1264113" cy="455081"/>
          </a:xfrm>
          <a:prstGeom prst="rect">
            <a:avLst/>
          </a:prstGeom>
        </p:spPr>
      </p:pic>
      <p:pic>
        <p:nvPicPr>
          <p:cNvPr id="11" name="Image 46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34240" y="5373574"/>
            <a:ext cx="1513328" cy="184640"/>
          </a:xfrm>
          <a:prstGeom prst="rect">
            <a:avLst/>
          </a:prstGeom>
        </p:spPr>
      </p:pic>
      <p:grpSp>
        <p:nvGrpSpPr>
          <p:cNvPr id="14" name="Groupe 13"/>
          <p:cNvGrpSpPr/>
          <p:nvPr userDrawn="1"/>
        </p:nvGrpSpPr>
        <p:grpSpPr>
          <a:xfrm>
            <a:off x="5587912" y="5933742"/>
            <a:ext cx="1573494" cy="507772"/>
            <a:chOff x="4754528" y="4908030"/>
            <a:chExt cx="1180121" cy="507772"/>
          </a:xfrm>
        </p:grpSpPr>
        <p:pic>
          <p:nvPicPr>
            <p:cNvPr id="12" name="Image 47" descr="wsl.png"/>
            <p:cNvPicPr>
              <a:picLocks noChangeAspect="1"/>
            </p:cNvPicPr>
            <p:nvPr userDrawn="1"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754528" y="4908030"/>
              <a:ext cx="457200" cy="457200"/>
            </a:xfrm>
            <a:prstGeom prst="rect">
              <a:avLst/>
            </a:prstGeom>
          </p:spPr>
        </p:pic>
        <p:sp>
          <p:nvSpPr>
            <p:cNvPr id="13" name="ZoneTexte 48"/>
            <p:cNvSpPr txBox="1"/>
            <p:nvPr userDrawn="1"/>
          </p:nvSpPr>
          <p:spPr>
            <a:xfrm>
              <a:off x="5157753" y="5200358"/>
              <a:ext cx="77689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400" dirty="0">
                  <a:latin typeface="Verdana"/>
                  <a:cs typeface="Verdana"/>
                </a:rPr>
                <a:t>Eidg. Forschungsanstalt für Wald</a:t>
              </a:r>
            </a:p>
            <a:p>
              <a:r>
                <a:rPr lang="fr-FR" sz="400" dirty="0">
                  <a:latin typeface="Verdana"/>
                  <a:cs typeface="Verdana"/>
                </a:rPr>
                <a:t>Schnee und Landschaft WSL</a:t>
              </a:r>
            </a:p>
          </p:txBody>
        </p:sp>
      </p:grpSp>
      <p:pic>
        <p:nvPicPr>
          <p:cNvPr id="15" name="Image 14"/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73577" y="5373574"/>
            <a:ext cx="1969955" cy="43339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99419" y="3498953"/>
            <a:ext cx="6193164" cy="1209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8331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519639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7552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re d ela présentatio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" y="2933"/>
            <a:ext cx="12191999" cy="1866509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6645" y="0"/>
            <a:ext cx="12192000" cy="1869440"/>
          </a:xfrm>
          <a:prstGeom prst="rect">
            <a:avLst/>
          </a:prstGeom>
          <a:solidFill>
            <a:schemeClr val="tx2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EE54A-1446-4D1B-993F-C27A467D21BD}" type="datetimeFigureOut">
              <a:rPr lang="fr-FR" smtClean="0"/>
              <a:t>20/03/2018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A6DD6-4F68-4143-A850-17C97FAF9A1F}" type="slidenum">
              <a:rPr lang="fr-FR" smtClean="0"/>
              <a:t>‹#›</a:t>
            </a:fld>
            <a:endParaRPr lang="fr-FR"/>
          </a:p>
        </p:txBody>
      </p:sp>
      <p:sp>
        <p:nvSpPr>
          <p:cNvPr id="7" name="Rectangle 6"/>
          <p:cNvSpPr/>
          <p:nvPr userDrawn="1"/>
        </p:nvSpPr>
        <p:spPr>
          <a:xfrm>
            <a:off x="-6647" y="1840963"/>
            <a:ext cx="12192000" cy="314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9" name="Rectangle 8"/>
          <p:cNvSpPr/>
          <p:nvPr userDrawn="1"/>
        </p:nvSpPr>
        <p:spPr>
          <a:xfrm>
            <a:off x="0" y="2854960"/>
            <a:ext cx="12192000" cy="40030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466657" y="3482212"/>
            <a:ext cx="11550067" cy="1896104"/>
          </a:xfrm>
        </p:spPr>
        <p:txBody>
          <a:bodyPr anchor="ctr" anchorCtr="0">
            <a:normAutofit/>
          </a:bodyPr>
          <a:lstStyle>
            <a:lvl1pPr algn="r"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TITRE DE LA </a:t>
            </a:r>
            <a:r>
              <a:rPr lang="fr-FR" dirty="0" err="1"/>
              <a:t>PRéSENTATION</a:t>
            </a:r>
            <a:endParaRPr lang="en-US" dirty="0"/>
          </a:p>
        </p:txBody>
      </p:sp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66657" y="5397127"/>
            <a:ext cx="11550067" cy="423622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Sous-Titre de la présentation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82201" y="2319341"/>
            <a:ext cx="1899531" cy="370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1319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1219200" y="0"/>
            <a:ext cx="10972800" cy="75533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EE54A-1446-4D1B-993F-C27A467D21BD}" type="datetimeFigureOut">
              <a:rPr lang="fr-FR" smtClean="0"/>
              <a:t>20/03/2018</a:t>
            </a:fld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A6DD6-4F68-4143-A850-17C97FAF9A1F}" type="slidenum">
              <a:rPr lang="fr-FR" smtClean="0"/>
              <a:t>‹#›</a:t>
            </a:fld>
            <a:endParaRPr lang="fr-FR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19200" y="0"/>
            <a:ext cx="10972800" cy="755336"/>
          </a:xfrm>
        </p:spPr>
        <p:txBody>
          <a:bodyPr lIns="360000">
            <a:normAutofit/>
          </a:bodyPr>
          <a:lstStyle>
            <a:lvl1pPr algn="l"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Titre de la diapositive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838200" cy="75533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7" name="Rectangle 6"/>
          <p:cNvSpPr/>
          <p:nvPr userDrawn="1"/>
        </p:nvSpPr>
        <p:spPr>
          <a:xfrm>
            <a:off x="704428" y="0"/>
            <a:ext cx="216747" cy="75533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45630" y="6511808"/>
            <a:ext cx="1101345" cy="215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5299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hap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" y="3"/>
            <a:ext cx="2072639" cy="6857999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1" y="-1"/>
            <a:ext cx="2228427" cy="6858000"/>
          </a:xfrm>
          <a:prstGeom prst="rect">
            <a:avLst/>
          </a:prstGeom>
          <a:solidFill>
            <a:schemeClr val="tx2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pic>
        <p:nvPicPr>
          <p:cNvPr id="16" name="Image 15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891060" y="3127003"/>
            <a:ext cx="2787701" cy="337756"/>
          </a:xfrm>
          <a:prstGeom prst="rect">
            <a:avLst/>
          </a:prstGeom>
          <a:solidFill>
            <a:srgbClr val="282362"/>
          </a:solidFill>
        </p:spPr>
      </p:pic>
      <p:sp>
        <p:nvSpPr>
          <p:cNvPr id="7" name="Rectangle 6"/>
          <p:cNvSpPr/>
          <p:nvPr userDrawn="1"/>
        </p:nvSpPr>
        <p:spPr>
          <a:xfrm>
            <a:off x="2072640" y="0"/>
            <a:ext cx="44704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9" name="Rectangle 8"/>
          <p:cNvSpPr/>
          <p:nvPr userDrawn="1"/>
        </p:nvSpPr>
        <p:spPr>
          <a:xfrm>
            <a:off x="3285068" y="0"/>
            <a:ext cx="890693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285070" y="3"/>
            <a:ext cx="8906932" cy="6857999"/>
          </a:xfrm>
        </p:spPr>
        <p:txBody>
          <a:bodyPr rIns="540000" anchor="ctr" anchorCtr="0">
            <a:normAutofit/>
          </a:bodyPr>
          <a:lstStyle>
            <a:lvl1pPr algn="r">
              <a:defRPr sz="5400" cap="all"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TITRE du chapitre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2190049" y="3177350"/>
            <a:ext cx="1424648" cy="494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12955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251884" y="1298576"/>
            <a:ext cx="11640664" cy="4773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 algn="l">
              <a:buFont typeface="Arial" pitchFamily="34" charset="0"/>
              <a:buChar char="•"/>
              <a:tabLst>
                <a:tab pos="479988" algn="l"/>
              </a:tabLst>
              <a:defRPr sz="2133" baseline="0">
                <a:solidFill>
                  <a:schemeClr val="bg2"/>
                </a:solidFill>
                <a:latin typeface="Arial" pitchFamily="34" charset="0"/>
              </a:defRPr>
            </a:lvl1pPr>
            <a:lvl2pPr>
              <a:buFont typeface="Arial" pitchFamily="34" charset="0"/>
              <a:buChar char="•"/>
              <a:defRPr>
                <a:solidFill>
                  <a:schemeClr val="bg2"/>
                </a:solidFill>
              </a:defRPr>
            </a:lvl2pPr>
            <a:lvl3pPr>
              <a:buFont typeface="Arial" pitchFamily="34" charset="0"/>
              <a:buNone/>
              <a:defRPr sz="2133" baseline="0">
                <a:solidFill>
                  <a:schemeClr val="bg2"/>
                </a:solidFill>
              </a:defRPr>
            </a:lvl3pPr>
            <a:lvl4pPr>
              <a:buFont typeface="Arial" pitchFamily="34" charset="0"/>
              <a:buChar char="•"/>
              <a:defRPr sz="2133" baseline="0">
                <a:solidFill>
                  <a:schemeClr val="bg2"/>
                </a:solidFill>
              </a:defRPr>
            </a:lvl4pPr>
            <a:lvl5pPr>
              <a:buFont typeface="Arial" pitchFamily="34" charset="0"/>
              <a:buNone/>
              <a:defRPr sz="2133" baseline="0">
                <a:solidFill>
                  <a:schemeClr val="bg2"/>
                </a:solidFill>
              </a:defRPr>
            </a:lvl5pPr>
          </a:lstStyle>
          <a:p>
            <a:pPr lvl="0"/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62186389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re de la présentation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" y="2934"/>
            <a:ext cx="12191999" cy="4078913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6645" y="0"/>
            <a:ext cx="12192000" cy="3972560"/>
          </a:xfrm>
          <a:prstGeom prst="rect">
            <a:avLst/>
          </a:prstGeom>
          <a:solidFill>
            <a:schemeClr val="tx2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859" fontAlgn="auto">
              <a:spcBef>
                <a:spcPts val="0"/>
              </a:spcBef>
              <a:spcAft>
                <a:spcPts val="0"/>
              </a:spcAft>
            </a:pPr>
            <a:endParaRPr lang="fr-FR" sz="1350">
              <a:solidFill>
                <a:prstClr val="white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EE54A-1446-4D1B-993F-C27A467D21BD}" type="datetimeFigureOut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20/03/2018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A6DD6-4F68-4143-A850-17C97FAF9A1F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0" y="3972560"/>
            <a:ext cx="12192000" cy="314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859" fontAlgn="auto">
              <a:spcBef>
                <a:spcPts val="0"/>
              </a:spcBef>
              <a:spcAft>
                <a:spcPts val="0"/>
              </a:spcAft>
            </a:pPr>
            <a:endParaRPr lang="fr-FR" sz="1350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0" y="4856480"/>
            <a:ext cx="12192000" cy="200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859" fontAlgn="auto">
              <a:spcBef>
                <a:spcPts val="0"/>
              </a:spcBef>
              <a:spcAft>
                <a:spcPts val="0"/>
              </a:spcAft>
            </a:pPr>
            <a:endParaRPr lang="fr-FR" sz="135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20965" y="4856484"/>
            <a:ext cx="11550067" cy="1023485"/>
          </a:xfrm>
        </p:spPr>
        <p:txBody>
          <a:bodyPr anchor="ctr" anchorCtr="0">
            <a:normAutofit/>
          </a:bodyPr>
          <a:lstStyle>
            <a:lvl1pPr algn="r">
              <a:defRPr sz="3000" cap="all"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TITRE DE LA </a:t>
            </a:r>
            <a:r>
              <a:rPr lang="fr-FR" dirty="0" err="1"/>
              <a:t>PRéSENTATION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20965" y="5906347"/>
            <a:ext cx="11550067" cy="423622"/>
          </a:xfrm>
        </p:spPr>
        <p:txBody>
          <a:bodyPr/>
          <a:lstStyle>
            <a:lvl1pPr marL="0" indent="0" algn="r">
              <a:buNone/>
              <a:defRPr sz="1800" baseline="0">
                <a:solidFill>
                  <a:schemeClr val="bg1"/>
                </a:solidFill>
              </a:defRPr>
            </a:lvl1pPr>
            <a:lvl2pPr marL="342859" indent="0" algn="ctr">
              <a:buNone/>
              <a:defRPr sz="1500"/>
            </a:lvl2pPr>
            <a:lvl3pPr marL="685718" indent="0" algn="ctr">
              <a:buNone/>
              <a:defRPr sz="1350"/>
            </a:lvl3pPr>
            <a:lvl4pPr marL="1028577" indent="0" algn="ctr">
              <a:buNone/>
              <a:defRPr sz="1200"/>
            </a:lvl4pPr>
            <a:lvl5pPr marL="1371436" indent="0" algn="ctr">
              <a:buNone/>
              <a:defRPr sz="1200"/>
            </a:lvl5pPr>
            <a:lvl6pPr marL="1714295" indent="0" algn="ctr">
              <a:buNone/>
              <a:defRPr sz="1200"/>
            </a:lvl6pPr>
            <a:lvl7pPr marL="2057154" indent="0" algn="ctr">
              <a:buNone/>
              <a:defRPr sz="1200"/>
            </a:lvl7pPr>
            <a:lvl8pPr marL="2400013" indent="0" algn="ctr">
              <a:buNone/>
              <a:defRPr sz="1200"/>
            </a:lvl8pPr>
            <a:lvl9pPr marL="2742872" indent="0" algn="ctr">
              <a:buNone/>
              <a:defRPr sz="1200"/>
            </a:lvl9pPr>
          </a:lstStyle>
          <a:p>
            <a:r>
              <a:rPr lang="fr-FR" dirty="0"/>
              <a:t>Sous-Titre de la présentation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58821" y="4386559"/>
            <a:ext cx="1899531" cy="370882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re de la présen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" y="2934"/>
            <a:ext cx="12191999" cy="4078913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6645" y="0"/>
            <a:ext cx="12192000" cy="3972560"/>
          </a:xfrm>
          <a:prstGeom prst="rect">
            <a:avLst/>
          </a:prstGeom>
          <a:solidFill>
            <a:schemeClr val="tx2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859" fontAlgn="auto">
              <a:spcBef>
                <a:spcPts val="0"/>
              </a:spcBef>
              <a:spcAft>
                <a:spcPts val="0"/>
              </a:spcAft>
            </a:pPr>
            <a:endParaRPr lang="fr-FR" sz="1350">
              <a:solidFill>
                <a:prstClr val="white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EE54A-1446-4D1B-993F-C27A467D21BD}" type="datetimeFigureOut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20/03/2018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A6DD6-4F68-4143-A850-17C97FAF9A1F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0" y="3972560"/>
            <a:ext cx="12192000" cy="314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859" fontAlgn="auto">
              <a:spcBef>
                <a:spcPts val="0"/>
              </a:spcBef>
              <a:spcAft>
                <a:spcPts val="0"/>
              </a:spcAft>
            </a:pPr>
            <a:endParaRPr lang="fr-FR" sz="1350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0" y="4856480"/>
            <a:ext cx="12192000" cy="200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859" fontAlgn="auto">
              <a:spcBef>
                <a:spcPts val="0"/>
              </a:spcBef>
              <a:spcAft>
                <a:spcPts val="0"/>
              </a:spcAft>
            </a:pPr>
            <a:endParaRPr lang="fr-FR" sz="135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97329" y="2897990"/>
            <a:ext cx="11550067" cy="1023485"/>
          </a:xfrm>
        </p:spPr>
        <p:txBody>
          <a:bodyPr anchor="ctr" anchorCtr="0">
            <a:normAutofit/>
          </a:bodyPr>
          <a:lstStyle>
            <a:lvl1pPr algn="r">
              <a:defRPr sz="3000" cap="all"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TITRE DE LA </a:t>
            </a:r>
            <a:r>
              <a:rPr lang="fr-FR" dirty="0" err="1"/>
              <a:t>PRéSENTATION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97329" y="5086198"/>
            <a:ext cx="11550067" cy="423622"/>
          </a:xfrm>
        </p:spPr>
        <p:txBody>
          <a:bodyPr/>
          <a:lstStyle>
            <a:lvl1pPr marL="0" indent="0" algn="r">
              <a:buNone/>
              <a:defRPr sz="1800" baseline="0">
                <a:solidFill>
                  <a:schemeClr val="bg1"/>
                </a:solidFill>
              </a:defRPr>
            </a:lvl1pPr>
            <a:lvl2pPr marL="342859" indent="0" algn="ctr">
              <a:buNone/>
              <a:defRPr sz="1500"/>
            </a:lvl2pPr>
            <a:lvl3pPr marL="685718" indent="0" algn="ctr">
              <a:buNone/>
              <a:defRPr sz="1350"/>
            </a:lvl3pPr>
            <a:lvl4pPr marL="1028577" indent="0" algn="ctr">
              <a:buNone/>
              <a:defRPr sz="1200"/>
            </a:lvl4pPr>
            <a:lvl5pPr marL="1371436" indent="0" algn="ctr">
              <a:buNone/>
              <a:defRPr sz="1200"/>
            </a:lvl5pPr>
            <a:lvl6pPr marL="1714295" indent="0" algn="ctr">
              <a:buNone/>
              <a:defRPr sz="1200"/>
            </a:lvl6pPr>
            <a:lvl7pPr marL="2057154" indent="0" algn="ctr">
              <a:buNone/>
              <a:defRPr sz="1200"/>
            </a:lvl7pPr>
            <a:lvl8pPr marL="2400013" indent="0" algn="ctr">
              <a:buNone/>
              <a:defRPr sz="1200"/>
            </a:lvl8pPr>
            <a:lvl9pPr marL="2742872" indent="0" algn="ctr">
              <a:buNone/>
              <a:defRPr sz="1200"/>
            </a:lvl9pPr>
          </a:lstStyle>
          <a:p>
            <a:r>
              <a:rPr lang="fr-FR" dirty="0"/>
              <a:t>Sous-Titre de la présentation</a:t>
            </a:r>
            <a:endParaRPr lang="en-US" dirty="0"/>
          </a:p>
        </p:txBody>
      </p:sp>
      <p:pic>
        <p:nvPicPr>
          <p:cNvPr id="10" name="Image 9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82957" y="4422552"/>
            <a:ext cx="2722983" cy="288237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re de la présentation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896"/>
          <a:stretch/>
        </p:blipFill>
        <p:spPr>
          <a:xfrm>
            <a:off x="3" y="2934"/>
            <a:ext cx="12191999" cy="4862367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6645" y="-1"/>
            <a:ext cx="12192000" cy="4781255"/>
          </a:xfrm>
          <a:prstGeom prst="rect">
            <a:avLst/>
          </a:prstGeom>
          <a:solidFill>
            <a:schemeClr val="tx2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859" fontAlgn="auto">
              <a:spcBef>
                <a:spcPts val="0"/>
              </a:spcBef>
              <a:spcAft>
                <a:spcPts val="0"/>
              </a:spcAft>
            </a:pPr>
            <a:endParaRPr lang="fr-FR" sz="1350">
              <a:solidFill>
                <a:prstClr val="white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EE54A-1446-4D1B-993F-C27A467D21BD}" type="datetimeFigureOut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20/03/2018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A6DD6-4F68-4143-A850-17C97FAF9A1F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0" y="4781255"/>
            <a:ext cx="12192000" cy="314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859" fontAlgn="auto">
              <a:spcBef>
                <a:spcPts val="0"/>
              </a:spcBef>
              <a:spcAft>
                <a:spcPts val="0"/>
              </a:spcAft>
            </a:pPr>
            <a:endParaRPr lang="fr-FR" sz="1350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0" y="5635700"/>
            <a:ext cx="12192000" cy="1222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859" fontAlgn="auto">
              <a:spcBef>
                <a:spcPts val="0"/>
              </a:spcBef>
              <a:spcAft>
                <a:spcPts val="0"/>
              </a:spcAft>
            </a:pPr>
            <a:endParaRPr lang="fr-FR" sz="135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5869" y="2335719"/>
            <a:ext cx="11550067" cy="1744135"/>
          </a:xfrm>
        </p:spPr>
        <p:txBody>
          <a:bodyPr anchor="ctr" anchorCtr="0">
            <a:normAutofit/>
          </a:bodyPr>
          <a:lstStyle>
            <a:lvl1pPr algn="r">
              <a:defRPr sz="3000" cap="all"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TITRE DE LA </a:t>
            </a:r>
            <a:r>
              <a:rPr lang="fr-FR" dirty="0" err="1"/>
              <a:t>PRéSENTATION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55869" y="4079851"/>
            <a:ext cx="11550067" cy="423622"/>
          </a:xfrm>
        </p:spPr>
        <p:txBody>
          <a:bodyPr/>
          <a:lstStyle>
            <a:lvl1pPr marL="0" indent="0" algn="r">
              <a:buNone/>
              <a:defRPr sz="1800" baseline="0">
                <a:solidFill>
                  <a:schemeClr val="bg1"/>
                </a:solidFill>
              </a:defRPr>
            </a:lvl1pPr>
            <a:lvl2pPr marL="342859" indent="0" algn="ctr">
              <a:buNone/>
              <a:defRPr sz="1500"/>
            </a:lvl2pPr>
            <a:lvl3pPr marL="685718" indent="0" algn="ctr">
              <a:buNone/>
              <a:defRPr sz="1350"/>
            </a:lvl3pPr>
            <a:lvl4pPr marL="1028577" indent="0" algn="ctr">
              <a:buNone/>
              <a:defRPr sz="1200"/>
            </a:lvl4pPr>
            <a:lvl5pPr marL="1371436" indent="0" algn="ctr">
              <a:buNone/>
              <a:defRPr sz="1200"/>
            </a:lvl5pPr>
            <a:lvl6pPr marL="1714295" indent="0" algn="ctr">
              <a:buNone/>
              <a:defRPr sz="1200"/>
            </a:lvl6pPr>
            <a:lvl7pPr marL="2057154" indent="0" algn="ctr">
              <a:buNone/>
              <a:defRPr sz="1200"/>
            </a:lvl7pPr>
            <a:lvl8pPr marL="2400013" indent="0" algn="ctr">
              <a:buNone/>
              <a:defRPr sz="1200"/>
            </a:lvl8pPr>
            <a:lvl9pPr marL="2742872" indent="0" algn="ctr">
              <a:buNone/>
              <a:defRPr sz="1200"/>
            </a:lvl9pPr>
          </a:lstStyle>
          <a:p>
            <a:r>
              <a:rPr lang="fr-FR" dirty="0"/>
              <a:t>Sous-Titre de la présentation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82201" y="5180516"/>
            <a:ext cx="1899531" cy="370882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re de la présen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" y="2934"/>
            <a:ext cx="12191999" cy="4078913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6645" y="0"/>
            <a:ext cx="12192000" cy="3972560"/>
          </a:xfrm>
          <a:prstGeom prst="rect">
            <a:avLst/>
          </a:prstGeom>
          <a:solidFill>
            <a:schemeClr val="tx2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EE54A-1446-4D1B-993F-C27A467D21BD}" type="datetimeFigureOut">
              <a:rPr lang="fr-FR" smtClean="0"/>
              <a:t>20/03/2018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A6DD6-4F68-4143-A850-17C97FAF9A1F}" type="slidenum">
              <a:rPr lang="fr-FR" smtClean="0"/>
              <a:t>‹#›</a:t>
            </a:fld>
            <a:endParaRPr lang="fr-FR"/>
          </a:p>
        </p:txBody>
      </p:sp>
      <p:sp>
        <p:nvSpPr>
          <p:cNvPr id="7" name="Rectangle 6"/>
          <p:cNvSpPr/>
          <p:nvPr userDrawn="1"/>
        </p:nvSpPr>
        <p:spPr>
          <a:xfrm>
            <a:off x="0" y="3972560"/>
            <a:ext cx="12192000" cy="314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9" name="Rectangle 8"/>
          <p:cNvSpPr/>
          <p:nvPr userDrawn="1"/>
        </p:nvSpPr>
        <p:spPr>
          <a:xfrm>
            <a:off x="0" y="4856480"/>
            <a:ext cx="12192000" cy="200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97329" y="2897990"/>
            <a:ext cx="11550067" cy="1023485"/>
          </a:xfrm>
        </p:spPr>
        <p:txBody>
          <a:bodyPr anchor="ctr" anchorCtr="0">
            <a:normAutofit/>
          </a:bodyPr>
          <a:lstStyle>
            <a:lvl1pPr algn="r"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TITRE DE LA </a:t>
            </a:r>
            <a:r>
              <a:rPr lang="fr-FR" dirty="0" err="1"/>
              <a:t>PRéSENTATION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97329" y="5086198"/>
            <a:ext cx="11550067" cy="423622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Sous-Titre de la présentation</a:t>
            </a:r>
            <a:endParaRPr lang="en-US" dirty="0"/>
          </a:p>
        </p:txBody>
      </p:sp>
      <p:pic>
        <p:nvPicPr>
          <p:cNvPr id="10" name="Image 9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82955" y="4422551"/>
            <a:ext cx="2722983" cy="288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89197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d ela présentatio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" y="2933"/>
            <a:ext cx="12191999" cy="1866509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6645" y="0"/>
            <a:ext cx="12192000" cy="1869440"/>
          </a:xfrm>
          <a:prstGeom prst="rect">
            <a:avLst/>
          </a:prstGeom>
          <a:solidFill>
            <a:schemeClr val="tx2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859" fontAlgn="auto">
              <a:spcBef>
                <a:spcPts val="0"/>
              </a:spcBef>
              <a:spcAft>
                <a:spcPts val="0"/>
              </a:spcAft>
            </a:pPr>
            <a:endParaRPr lang="fr-FR" sz="1350">
              <a:solidFill>
                <a:prstClr val="white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EE54A-1446-4D1B-993F-C27A467D21BD}" type="datetimeFigureOut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20/03/2018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A6DD6-4F68-4143-A850-17C97FAF9A1F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-6647" y="1840963"/>
            <a:ext cx="12192000" cy="314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859" fontAlgn="auto">
              <a:spcBef>
                <a:spcPts val="0"/>
              </a:spcBef>
              <a:spcAft>
                <a:spcPts val="0"/>
              </a:spcAft>
            </a:pPr>
            <a:endParaRPr lang="fr-FR" sz="1350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0" y="2854960"/>
            <a:ext cx="12192000" cy="40030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859" fontAlgn="auto">
              <a:spcBef>
                <a:spcPts val="0"/>
              </a:spcBef>
              <a:spcAft>
                <a:spcPts val="0"/>
              </a:spcAft>
            </a:pPr>
            <a:endParaRPr lang="fr-FR" sz="1350">
              <a:solidFill>
                <a:prstClr val="white"/>
              </a:solidFill>
            </a:endParaRPr>
          </a:p>
        </p:txBody>
      </p:sp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466657" y="3482213"/>
            <a:ext cx="11550067" cy="1896104"/>
          </a:xfrm>
        </p:spPr>
        <p:txBody>
          <a:bodyPr anchor="ctr" anchorCtr="0">
            <a:normAutofit/>
          </a:bodyPr>
          <a:lstStyle>
            <a:lvl1pPr algn="r">
              <a:defRPr sz="3000" cap="all"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TITRE DE LA </a:t>
            </a:r>
            <a:r>
              <a:rPr lang="fr-FR" dirty="0" err="1"/>
              <a:t>PRéSENTATION</a:t>
            </a:r>
            <a:endParaRPr lang="en-US" dirty="0"/>
          </a:p>
        </p:txBody>
      </p:sp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66657" y="5397127"/>
            <a:ext cx="11550067" cy="423622"/>
          </a:xfrm>
        </p:spPr>
        <p:txBody>
          <a:bodyPr/>
          <a:lstStyle>
            <a:lvl1pPr marL="0" indent="0" algn="r">
              <a:buNone/>
              <a:defRPr sz="1800" baseline="0">
                <a:solidFill>
                  <a:schemeClr val="bg1"/>
                </a:solidFill>
              </a:defRPr>
            </a:lvl1pPr>
            <a:lvl2pPr marL="342859" indent="0" algn="ctr">
              <a:buNone/>
              <a:defRPr sz="1500"/>
            </a:lvl2pPr>
            <a:lvl3pPr marL="685718" indent="0" algn="ctr">
              <a:buNone/>
              <a:defRPr sz="1350"/>
            </a:lvl3pPr>
            <a:lvl4pPr marL="1028577" indent="0" algn="ctr">
              <a:buNone/>
              <a:defRPr sz="1200"/>
            </a:lvl4pPr>
            <a:lvl5pPr marL="1371436" indent="0" algn="ctr">
              <a:buNone/>
              <a:defRPr sz="1200"/>
            </a:lvl5pPr>
            <a:lvl6pPr marL="1714295" indent="0" algn="ctr">
              <a:buNone/>
              <a:defRPr sz="1200"/>
            </a:lvl6pPr>
            <a:lvl7pPr marL="2057154" indent="0" algn="ctr">
              <a:buNone/>
              <a:defRPr sz="1200"/>
            </a:lvl7pPr>
            <a:lvl8pPr marL="2400013" indent="0" algn="ctr">
              <a:buNone/>
              <a:defRPr sz="1200"/>
            </a:lvl8pPr>
            <a:lvl9pPr marL="2742872" indent="0" algn="ctr">
              <a:buNone/>
              <a:defRPr sz="1200"/>
            </a:lvl9pPr>
          </a:lstStyle>
          <a:p>
            <a:r>
              <a:rPr lang="fr-FR" dirty="0"/>
              <a:t>Sous-Titre de la présentation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82201" y="2319341"/>
            <a:ext cx="1899531" cy="370882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" y="4"/>
            <a:ext cx="2072639" cy="6857999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1" y="-1"/>
            <a:ext cx="2228427" cy="6858000"/>
          </a:xfrm>
          <a:prstGeom prst="rect">
            <a:avLst/>
          </a:prstGeom>
          <a:solidFill>
            <a:schemeClr val="tx2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859" fontAlgn="auto">
              <a:spcBef>
                <a:spcPts val="0"/>
              </a:spcBef>
              <a:spcAft>
                <a:spcPts val="0"/>
              </a:spcAft>
            </a:pPr>
            <a:endParaRPr lang="fr-FR" sz="1350">
              <a:solidFill>
                <a:prstClr val="white"/>
              </a:solidFill>
            </a:endParaRPr>
          </a:p>
        </p:txBody>
      </p:sp>
      <p:pic>
        <p:nvPicPr>
          <p:cNvPr id="16" name="Image 15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891060" y="3127003"/>
            <a:ext cx="2787701" cy="337756"/>
          </a:xfrm>
          <a:prstGeom prst="rect">
            <a:avLst/>
          </a:prstGeom>
          <a:solidFill>
            <a:srgbClr val="282362"/>
          </a:solidFill>
        </p:spPr>
      </p:pic>
      <p:sp>
        <p:nvSpPr>
          <p:cNvPr id="7" name="Rectangle 6"/>
          <p:cNvSpPr/>
          <p:nvPr userDrawn="1"/>
        </p:nvSpPr>
        <p:spPr>
          <a:xfrm>
            <a:off x="2072640" y="0"/>
            <a:ext cx="44704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859" fontAlgn="auto">
              <a:spcBef>
                <a:spcPts val="0"/>
              </a:spcBef>
              <a:spcAft>
                <a:spcPts val="0"/>
              </a:spcAft>
            </a:pPr>
            <a:endParaRPr lang="fr-FR" sz="1350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3285068" y="0"/>
            <a:ext cx="890693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859" fontAlgn="auto">
              <a:spcBef>
                <a:spcPts val="0"/>
              </a:spcBef>
              <a:spcAft>
                <a:spcPts val="0"/>
              </a:spcAft>
            </a:pPr>
            <a:endParaRPr lang="fr-FR" sz="135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285070" y="4"/>
            <a:ext cx="8906932" cy="6857999"/>
          </a:xfrm>
        </p:spPr>
        <p:txBody>
          <a:bodyPr rIns="540000" anchor="ctr" anchorCtr="0">
            <a:normAutofit/>
          </a:bodyPr>
          <a:lstStyle>
            <a:lvl1pPr algn="r">
              <a:defRPr sz="4050" cap="all"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TITRE du chapitre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2190049" y="3177350"/>
            <a:ext cx="1424648" cy="494509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 15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891060" y="3127003"/>
            <a:ext cx="2787701" cy="337756"/>
          </a:xfrm>
          <a:prstGeom prst="rect">
            <a:avLst/>
          </a:prstGeom>
          <a:solidFill>
            <a:srgbClr val="282362"/>
          </a:solidFill>
        </p:spPr>
      </p:pic>
      <p:sp>
        <p:nvSpPr>
          <p:cNvPr id="7" name="Rectangle 6"/>
          <p:cNvSpPr/>
          <p:nvPr userDrawn="1"/>
        </p:nvSpPr>
        <p:spPr>
          <a:xfrm>
            <a:off x="2072640" y="0"/>
            <a:ext cx="44704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859" fontAlgn="auto">
              <a:spcBef>
                <a:spcPts val="0"/>
              </a:spcBef>
              <a:spcAft>
                <a:spcPts val="0"/>
              </a:spcAft>
            </a:pPr>
            <a:endParaRPr lang="fr-FR" sz="1350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3285068" y="0"/>
            <a:ext cx="890693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859" fontAlgn="auto">
              <a:spcBef>
                <a:spcPts val="0"/>
              </a:spcBef>
              <a:spcAft>
                <a:spcPts val="0"/>
              </a:spcAft>
            </a:pPr>
            <a:endParaRPr lang="fr-FR" sz="1350">
              <a:solidFill>
                <a:prstClr val="white"/>
              </a:solidFill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" hasCustomPrompt="1"/>
          </p:nvPr>
        </p:nvSpPr>
        <p:spPr>
          <a:xfrm>
            <a:off x="3810450" y="1630009"/>
            <a:ext cx="7775785" cy="4788044"/>
          </a:xfrm>
        </p:spPr>
        <p:txBody>
          <a:bodyPr anchor="ctr" anchorCtr="0"/>
          <a:lstStyle>
            <a:lvl1pPr>
              <a:defRPr>
                <a:solidFill>
                  <a:schemeClr val="bg1"/>
                </a:solidFill>
              </a:defRPr>
            </a:lvl1pPr>
            <a:lvl4pPr marL="1028577" indent="0">
              <a:buNone/>
              <a:defRPr/>
            </a:lvl4pPr>
          </a:lstStyle>
          <a:p>
            <a:pPr lvl="0"/>
            <a:r>
              <a:rPr lang="fr-FR" dirty="0"/>
              <a:t>Partie 1</a:t>
            </a:r>
          </a:p>
          <a:p>
            <a:pPr lvl="0"/>
            <a:r>
              <a:rPr lang="fr-CH" dirty="0"/>
              <a:t>Partie 2</a:t>
            </a:r>
          </a:p>
          <a:p>
            <a:pPr lvl="0"/>
            <a:endParaRPr lang="fr-FR" dirty="0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3763036" y="308215"/>
            <a:ext cx="7823197" cy="755336"/>
          </a:xfrm>
        </p:spPr>
        <p:txBody>
          <a:bodyPr lIns="360000">
            <a:normAutofit/>
          </a:bodyPr>
          <a:lstStyle>
            <a:lvl1pPr algn="l">
              <a:defRPr sz="2700" cap="all"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Agenda</a:t>
            </a:r>
            <a:endParaRPr lang="en-US" dirty="0"/>
          </a:p>
        </p:txBody>
      </p:sp>
      <p:pic>
        <p:nvPicPr>
          <p:cNvPr id="14" name="Image 13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4"/>
            <a:ext cx="2519680" cy="6855069"/>
          </a:xfrm>
          <a:prstGeom prst="rect">
            <a:avLst/>
          </a:prstGeom>
        </p:spPr>
      </p:pic>
      <p:sp>
        <p:nvSpPr>
          <p:cNvPr id="15" name="Rectangle 14"/>
          <p:cNvSpPr/>
          <p:nvPr userDrawn="1"/>
        </p:nvSpPr>
        <p:spPr>
          <a:xfrm>
            <a:off x="0" y="-2930"/>
            <a:ext cx="2519680" cy="6855069"/>
          </a:xfrm>
          <a:prstGeom prst="rect">
            <a:avLst/>
          </a:prstGeom>
          <a:solidFill>
            <a:schemeClr val="tx2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859" fontAlgn="auto">
              <a:spcBef>
                <a:spcPts val="0"/>
              </a:spcBef>
              <a:spcAft>
                <a:spcPts val="0"/>
              </a:spcAft>
            </a:pPr>
            <a:endParaRPr lang="fr-FR" sz="1350" dirty="0">
              <a:solidFill>
                <a:prstClr val="white"/>
              </a:solidFill>
            </a:endParaRPr>
          </a:p>
        </p:txBody>
      </p:sp>
      <p:sp>
        <p:nvSpPr>
          <p:cNvPr id="17" name="Rectangle 16"/>
          <p:cNvSpPr/>
          <p:nvPr userDrawn="1"/>
        </p:nvSpPr>
        <p:spPr>
          <a:xfrm>
            <a:off x="2072640" y="-2931"/>
            <a:ext cx="44704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859" fontAlgn="auto">
              <a:spcBef>
                <a:spcPts val="0"/>
              </a:spcBef>
              <a:spcAft>
                <a:spcPts val="0"/>
              </a:spcAft>
            </a:pPr>
            <a:endParaRPr lang="fr-FR" sz="1350">
              <a:solidFill>
                <a:prstClr val="white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2190049" y="3177350"/>
            <a:ext cx="1424648" cy="494509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1219200" y="0"/>
            <a:ext cx="10972800" cy="75533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859" fontAlgn="auto">
              <a:spcBef>
                <a:spcPts val="0"/>
              </a:spcBef>
              <a:spcAft>
                <a:spcPts val="0"/>
              </a:spcAft>
            </a:pPr>
            <a:endParaRPr lang="fr-FR" sz="1350">
              <a:solidFill>
                <a:prstClr val="white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76709"/>
            <a:ext cx="10515600" cy="4900254"/>
          </a:xfrm>
        </p:spPr>
        <p:txBody>
          <a:bodyPr/>
          <a:lstStyle>
            <a:lvl4pPr marL="1028577" indent="0">
              <a:buNone/>
              <a:defRPr/>
            </a:lvl4pPr>
          </a:lstStyle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EE54A-1446-4D1B-993F-C27A467D21BD}" type="datetimeFigureOut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20/03/2018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A6DD6-4F68-4143-A850-17C97FAF9A1F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19200" y="0"/>
            <a:ext cx="10972800" cy="755336"/>
          </a:xfrm>
        </p:spPr>
        <p:txBody>
          <a:bodyPr lIns="360000">
            <a:normAutofit/>
          </a:bodyPr>
          <a:lstStyle>
            <a:lvl1pPr algn="l">
              <a:defRPr sz="2700"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Titre de la diapositive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838200" cy="75533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859" fontAlgn="auto">
              <a:spcBef>
                <a:spcPts val="0"/>
              </a:spcBef>
              <a:spcAft>
                <a:spcPts val="0"/>
              </a:spcAft>
            </a:pPr>
            <a:endParaRPr lang="fr-FR" sz="1350">
              <a:solidFill>
                <a:prstClr val="white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704428" y="0"/>
            <a:ext cx="216747" cy="75533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859" fontAlgn="auto">
              <a:spcBef>
                <a:spcPts val="0"/>
              </a:spcBef>
              <a:spcAft>
                <a:spcPts val="0"/>
              </a:spcAft>
            </a:pPr>
            <a:endParaRPr lang="fr-FR" sz="1350">
              <a:solidFill>
                <a:prstClr val="white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45631" y="6511808"/>
            <a:ext cx="1101345" cy="215037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1219200" y="0"/>
            <a:ext cx="10972800" cy="75533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859" fontAlgn="auto">
              <a:spcBef>
                <a:spcPts val="0"/>
              </a:spcBef>
              <a:spcAft>
                <a:spcPts val="0"/>
              </a:spcAft>
            </a:pPr>
            <a:endParaRPr lang="fr-FR" sz="1350">
              <a:solidFill>
                <a:prstClr val="white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EE54A-1446-4D1B-993F-C27A467D21BD}" type="datetimeFigureOut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20/03/2018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A6DD6-4F68-4143-A850-17C97FAF9A1F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19200" y="0"/>
            <a:ext cx="10972800" cy="755336"/>
          </a:xfrm>
        </p:spPr>
        <p:txBody>
          <a:bodyPr lIns="360000">
            <a:normAutofit/>
          </a:bodyPr>
          <a:lstStyle>
            <a:lvl1pPr algn="l">
              <a:defRPr sz="2700"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Titre de la diapositive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838200" cy="75533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859" fontAlgn="auto">
              <a:spcBef>
                <a:spcPts val="0"/>
              </a:spcBef>
              <a:spcAft>
                <a:spcPts val="0"/>
              </a:spcAft>
            </a:pPr>
            <a:endParaRPr lang="fr-FR" sz="1350">
              <a:solidFill>
                <a:prstClr val="white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704428" y="0"/>
            <a:ext cx="216747" cy="75533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859" fontAlgn="auto">
              <a:spcBef>
                <a:spcPts val="0"/>
              </a:spcBef>
              <a:spcAft>
                <a:spcPts val="0"/>
              </a:spcAft>
            </a:pPr>
            <a:endParaRPr lang="fr-FR" sz="1350">
              <a:solidFill>
                <a:prstClr val="white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45631" y="6511808"/>
            <a:ext cx="1101345" cy="215037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merciem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" y="2933"/>
            <a:ext cx="12191999" cy="1866509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6645" y="0"/>
            <a:ext cx="12192000" cy="1869440"/>
          </a:xfrm>
          <a:prstGeom prst="rect">
            <a:avLst/>
          </a:prstGeom>
          <a:solidFill>
            <a:schemeClr val="tx2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859" fontAlgn="auto">
              <a:spcBef>
                <a:spcPts val="0"/>
              </a:spcBef>
              <a:spcAft>
                <a:spcPts val="0"/>
              </a:spcAft>
            </a:pPr>
            <a:endParaRPr lang="fr-FR" sz="1350">
              <a:solidFill>
                <a:prstClr val="white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EE54A-1446-4D1B-993F-C27A467D21BD}" type="datetimeFigureOut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20/03/2018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A6DD6-4F68-4143-A850-17C97FAF9A1F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-6647" y="1840963"/>
            <a:ext cx="12192000" cy="314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859" fontAlgn="auto">
              <a:spcBef>
                <a:spcPts val="0"/>
              </a:spcBef>
              <a:spcAft>
                <a:spcPts val="0"/>
              </a:spcAft>
            </a:pPr>
            <a:endParaRPr lang="fr-FR" sz="1350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0" y="2854960"/>
            <a:ext cx="12192000" cy="40030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859" fontAlgn="auto">
              <a:spcBef>
                <a:spcPts val="0"/>
              </a:spcBef>
              <a:spcAft>
                <a:spcPts val="0"/>
              </a:spcAft>
            </a:pPr>
            <a:endParaRPr lang="fr-FR" sz="135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20965" y="3276603"/>
            <a:ext cx="11550067" cy="3186871"/>
          </a:xfrm>
        </p:spPr>
        <p:txBody>
          <a:bodyPr anchor="ctr" anchorCtr="0">
            <a:normAutofit/>
          </a:bodyPr>
          <a:lstStyle>
            <a:lvl1pPr algn="r">
              <a:defRPr sz="4050" cap="all"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Message de remerciements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82201" y="2319341"/>
            <a:ext cx="1899531" cy="370882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ponso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EE54A-1446-4D1B-993F-C27A467D21BD}" type="datetimeFigureOut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20/03/2018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A6DD6-4F68-4143-A850-17C97FAF9A1F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Image 7" descr="psi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64175" y="5313847"/>
            <a:ext cx="1350965" cy="361720"/>
          </a:xfrm>
          <a:prstGeom prst="rect">
            <a:avLst/>
          </a:prstGeom>
        </p:spPr>
      </p:pic>
      <p:pic>
        <p:nvPicPr>
          <p:cNvPr id="9" name="Image 19" descr="eawag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74523" y="6126880"/>
            <a:ext cx="1388533" cy="260350"/>
          </a:xfrm>
          <a:prstGeom prst="rect">
            <a:avLst/>
          </a:prstGeom>
        </p:spPr>
      </p:pic>
      <p:pic>
        <p:nvPicPr>
          <p:cNvPr id="10" name="Image 4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53524" y="6041612"/>
            <a:ext cx="1264113" cy="455081"/>
          </a:xfrm>
          <a:prstGeom prst="rect">
            <a:avLst/>
          </a:prstGeom>
        </p:spPr>
      </p:pic>
      <p:pic>
        <p:nvPicPr>
          <p:cNvPr id="11" name="Image 46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34240" y="5373574"/>
            <a:ext cx="1513328" cy="184640"/>
          </a:xfrm>
          <a:prstGeom prst="rect">
            <a:avLst/>
          </a:prstGeom>
        </p:spPr>
      </p:pic>
      <p:grpSp>
        <p:nvGrpSpPr>
          <p:cNvPr id="14" name="Groupe 13"/>
          <p:cNvGrpSpPr/>
          <p:nvPr userDrawn="1"/>
        </p:nvGrpSpPr>
        <p:grpSpPr>
          <a:xfrm>
            <a:off x="5587911" y="5933742"/>
            <a:ext cx="1358692" cy="476994"/>
            <a:chOff x="4754528" y="4908030"/>
            <a:chExt cx="1019019" cy="476994"/>
          </a:xfrm>
        </p:grpSpPr>
        <p:pic>
          <p:nvPicPr>
            <p:cNvPr id="12" name="Image 47" descr="wsl.png"/>
            <p:cNvPicPr>
              <a:picLocks noChangeAspect="1"/>
            </p:cNvPicPr>
            <p:nvPr userDrawn="1"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754528" y="4908030"/>
              <a:ext cx="457200" cy="457200"/>
            </a:xfrm>
            <a:prstGeom prst="rect">
              <a:avLst/>
            </a:prstGeom>
          </p:spPr>
        </p:pic>
        <p:sp>
          <p:nvSpPr>
            <p:cNvPr id="13" name="ZoneTexte 48"/>
            <p:cNvSpPr txBox="1"/>
            <p:nvPr userDrawn="1"/>
          </p:nvSpPr>
          <p:spPr>
            <a:xfrm>
              <a:off x="5157753" y="5200358"/>
              <a:ext cx="615794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342859" fontAlgn="auto">
                <a:spcBef>
                  <a:spcPts val="0"/>
                </a:spcBef>
                <a:spcAft>
                  <a:spcPts val="0"/>
                </a:spcAft>
              </a:pPr>
              <a:r>
                <a:rPr lang="fr-FR" sz="300" dirty="0">
                  <a:solidFill>
                    <a:prstClr val="black"/>
                  </a:solidFill>
                  <a:latin typeface="Verdana"/>
                  <a:ea typeface=""/>
                  <a:cs typeface="Verdana"/>
                </a:rPr>
                <a:t>Eidg. Forschungsanstalt für Wald</a:t>
              </a:r>
            </a:p>
            <a:p>
              <a:pPr defTabSz="342859" fontAlgn="auto">
                <a:spcBef>
                  <a:spcPts val="0"/>
                </a:spcBef>
                <a:spcAft>
                  <a:spcPts val="0"/>
                </a:spcAft>
              </a:pPr>
              <a:r>
                <a:rPr lang="fr-FR" sz="300" dirty="0">
                  <a:solidFill>
                    <a:prstClr val="black"/>
                  </a:solidFill>
                  <a:latin typeface="Verdana"/>
                  <a:ea typeface=""/>
                  <a:cs typeface="Verdana"/>
                </a:rPr>
                <a:t>Schnee und Landschaft WSL</a:t>
              </a:r>
            </a:p>
          </p:txBody>
        </p:sp>
      </p:grpSp>
      <p:pic>
        <p:nvPicPr>
          <p:cNvPr id="15" name="Image 14"/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73577" y="5373574"/>
            <a:ext cx="1969955" cy="43339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99419" y="3498954"/>
            <a:ext cx="6193164" cy="1209210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re de la présentation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896"/>
          <a:stretch/>
        </p:blipFill>
        <p:spPr>
          <a:xfrm>
            <a:off x="2" y="2934"/>
            <a:ext cx="12191999" cy="4862367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6645" y="-1"/>
            <a:ext cx="12192000" cy="4781255"/>
          </a:xfrm>
          <a:prstGeom prst="rect">
            <a:avLst/>
          </a:prstGeom>
          <a:solidFill>
            <a:schemeClr val="tx2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EE54A-1446-4D1B-993F-C27A467D21BD}" type="datetimeFigureOut">
              <a:rPr lang="fr-FR" smtClean="0"/>
              <a:t>20/03/2018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A6DD6-4F68-4143-A850-17C97FAF9A1F}" type="slidenum">
              <a:rPr lang="fr-FR" smtClean="0"/>
              <a:t>‹#›</a:t>
            </a:fld>
            <a:endParaRPr lang="fr-FR"/>
          </a:p>
        </p:txBody>
      </p:sp>
      <p:sp>
        <p:nvSpPr>
          <p:cNvPr id="7" name="Rectangle 6"/>
          <p:cNvSpPr/>
          <p:nvPr userDrawn="1"/>
        </p:nvSpPr>
        <p:spPr>
          <a:xfrm>
            <a:off x="0" y="4781255"/>
            <a:ext cx="12192000" cy="314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9" name="Rectangle 8"/>
          <p:cNvSpPr/>
          <p:nvPr userDrawn="1"/>
        </p:nvSpPr>
        <p:spPr>
          <a:xfrm>
            <a:off x="0" y="5635700"/>
            <a:ext cx="12192000" cy="1222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5869" y="2335718"/>
            <a:ext cx="11550067" cy="1744135"/>
          </a:xfrm>
        </p:spPr>
        <p:txBody>
          <a:bodyPr anchor="ctr" anchorCtr="0">
            <a:normAutofit/>
          </a:bodyPr>
          <a:lstStyle>
            <a:lvl1pPr algn="r"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TITRE DE LA </a:t>
            </a:r>
            <a:r>
              <a:rPr lang="fr-FR" dirty="0" err="1"/>
              <a:t>PRéSENTATION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55869" y="4079851"/>
            <a:ext cx="11550067" cy="423622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Sous-Titre de la présentation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82201" y="5180516"/>
            <a:ext cx="1899531" cy="370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2755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d ela présentatio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" y="2933"/>
            <a:ext cx="12191999" cy="1866509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6645" y="0"/>
            <a:ext cx="12192000" cy="1869440"/>
          </a:xfrm>
          <a:prstGeom prst="rect">
            <a:avLst/>
          </a:prstGeom>
          <a:solidFill>
            <a:schemeClr val="tx2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EE54A-1446-4D1B-993F-C27A467D21BD}" type="datetimeFigureOut">
              <a:rPr lang="fr-FR" smtClean="0"/>
              <a:t>20/03/2018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A6DD6-4F68-4143-A850-17C97FAF9A1F}" type="slidenum">
              <a:rPr lang="fr-FR" smtClean="0"/>
              <a:t>‹#›</a:t>
            </a:fld>
            <a:endParaRPr lang="fr-FR"/>
          </a:p>
        </p:txBody>
      </p:sp>
      <p:sp>
        <p:nvSpPr>
          <p:cNvPr id="7" name="Rectangle 6"/>
          <p:cNvSpPr/>
          <p:nvPr userDrawn="1"/>
        </p:nvSpPr>
        <p:spPr>
          <a:xfrm>
            <a:off x="-6647" y="1840963"/>
            <a:ext cx="12192000" cy="314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9" name="Rectangle 8"/>
          <p:cNvSpPr/>
          <p:nvPr userDrawn="1"/>
        </p:nvSpPr>
        <p:spPr>
          <a:xfrm>
            <a:off x="0" y="2854960"/>
            <a:ext cx="12192000" cy="40030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466657" y="3482212"/>
            <a:ext cx="11550067" cy="1896104"/>
          </a:xfrm>
        </p:spPr>
        <p:txBody>
          <a:bodyPr anchor="ctr" anchorCtr="0">
            <a:normAutofit/>
          </a:bodyPr>
          <a:lstStyle>
            <a:lvl1pPr algn="r"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TITRE DE LA </a:t>
            </a:r>
            <a:r>
              <a:rPr lang="fr-FR" dirty="0" err="1"/>
              <a:t>PRéSENTATION</a:t>
            </a:r>
            <a:endParaRPr lang="en-US" dirty="0"/>
          </a:p>
        </p:txBody>
      </p:sp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66657" y="5397127"/>
            <a:ext cx="11550067" cy="423622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Sous-Titre de la présentation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82201" y="2319341"/>
            <a:ext cx="1899531" cy="370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6234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" y="3"/>
            <a:ext cx="2072639" cy="6857999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1" y="-1"/>
            <a:ext cx="2228427" cy="6858000"/>
          </a:xfrm>
          <a:prstGeom prst="rect">
            <a:avLst/>
          </a:prstGeom>
          <a:solidFill>
            <a:schemeClr val="tx2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pic>
        <p:nvPicPr>
          <p:cNvPr id="16" name="Image 15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891060" y="3127003"/>
            <a:ext cx="2787701" cy="337756"/>
          </a:xfrm>
          <a:prstGeom prst="rect">
            <a:avLst/>
          </a:prstGeom>
          <a:solidFill>
            <a:srgbClr val="282362"/>
          </a:solidFill>
        </p:spPr>
      </p:pic>
      <p:sp>
        <p:nvSpPr>
          <p:cNvPr id="7" name="Rectangle 6"/>
          <p:cNvSpPr/>
          <p:nvPr userDrawn="1"/>
        </p:nvSpPr>
        <p:spPr>
          <a:xfrm>
            <a:off x="2072640" y="0"/>
            <a:ext cx="44704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9" name="Rectangle 8"/>
          <p:cNvSpPr/>
          <p:nvPr userDrawn="1"/>
        </p:nvSpPr>
        <p:spPr>
          <a:xfrm>
            <a:off x="3285068" y="0"/>
            <a:ext cx="890693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285070" y="3"/>
            <a:ext cx="8906932" cy="6857999"/>
          </a:xfrm>
        </p:spPr>
        <p:txBody>
          <a:bodyPr rIns="540000" anchor="ctr" anchorCtr="0">
            <a:normAutofit/>
          </a:bodyPr>
          <a:lstStyle>
            <a:lvl1pPr algn="r">
              <a:defRPr sz="5400" cap="all"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TITRE du chapitre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2190049" y="3177350"/>
            <a:ext cx="1424648" cy="494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2151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 15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891060" y="3127003"/>
            <a:ext cx="2787701" cy="337756"/>
          </a:xfrm>
          <a:prstGeom prst="rect">
            <a:avLst/>
          </a:prstGeom>
          <a:solidFill>
            <a:srgbClr val="282362"/>
          </a:solidFill>
        </p:spPr>
      </p:pic>
      <p:sp>
        <p:nvSpPr>
          <p:cNvPr id="7" name="Rectangle 6"/>
          <p:cNvSpPr/>
          <p:nvPr userDrawn="1"/>
        </p:nvSpPr>
        <p:spPr>
          <a:xfrm>
            <a:off x="2072640" y="0"/>
            <a:ext cx="44704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9" name="Rectangle 8"/>
          <p:cNvSpPr/>
          <p:nvPr userDrawn="1"/>
        </p:nvSpPr>
        <p:spPr>
          <a:xfrm>
            <a:off x="3285068" y="0"/>
            <a:ext cx="890693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10" name="Content Placeholder 2"/>
          <p:cNvSpPr>
            <a:spLocks noGrp="1"/>
          </p:cNvSpPr>
          <p:nvPr>
            <p:ph idx="1" hasCustomPrompt="1"/>
          </p:nvPr>
        </p:nvSpPr>
        <p:spPr>
          <a:xfrm>
            <a:off x="3810449" y="1630009"/>
            <a:ext cx="7775785" cy="4788044"/>
          </a:xfrm>
        </p:spPr>
        <p:txBody>
          <a:bodyPr anchor="ctr" anchorCtr="0"/>
          <a:lstStyle>
            <a:lvl1pPr>
              <a:defRPr>
                <a:solidFill>
                  <a:schemeClr val="bg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fr-FR" dirty="0"/>
              <a:t>Partie 1</a:t>
            </a:r>
          </a:p>
          <a:p>
            <a:pPr lvl="0"/>
            <a:r>
              <a:rPr lang="fr-CH" dirty="0"/>
              <a:t>Partie 2</a:t>
            </a:r>
          </a:p>
          <a:p>
            <a:pPr lvl="0"/>
            <a:endParaRPr lang="fr-FR" dirty="0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3763036" y="308215"/>
            <a:ext cx="7823197" cy="755336"/>
          </a:xfrm>
        </p:spPr>
        <p:txBody>
          <a:bodyPr lIns="360000">
            <a:normAutofit/>
          </a:bodyPr>
          <a:lstStyle>
            <a:lvl1pPr algn="l">
              <a:defRPr sz="3600" cap="all"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Agenda</a:t>
            </a:r>
            <a:endParaRPr lang="en-US" dirty="0"/>
          </a:p>
        </p:txBody>
      </p:sp>
      <p:pic>
        <p:nvPicPr>
          <p:cNvPr id="14" name="Image 13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"/>
            <a:ext cx="2519680" cy="6855069"/>
          </a:xfrm>
          <a:prstGeom prst="rect">
            <a:avLst/>
          </a:prstGeom>
        </p:spPr>
      </p:pic>
      <p:sp>
        <p:nvSpPr>
          <p:cNvPr id="15" name="Rectangle 14"/>
          <p:cNvSpPr/>
          <p:nvPr userDrawn="1"/>
        </p:nvSpPr>
        <p:spPr>
          <a:xfrm>
            <a:off x="0" y="-2931"/>
            <a:ext cx="2519680" cy="6855069"/>
          </a:xfrm>
          <a:prstGeom prst="rect">
            <a:avLst/>
          </a:prstGeom>
          <a:solidFill>
            <a:schemeClr val="tx2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2072640" y="-2931"/>
            <a:ext cx="44704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2190049" y="3177350"/>
            <a:ext cx="1424648" cy="494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5165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1219200" y="0"/>
            <a:ext cx="10972800" cy="75533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76709"/>
            <a:ext cx="10515600" cy="4900254"/>
          </a:xfrm>
        </p:spPr>
        <p:txBody>
          <a:bodyPr/>
          <a:lstStyle>
            <a:lvl4pPr marL="1371600" indent="0">
              <a:buNone/>
              <a:defRPr/>
            </a:lvl4pPr>
          </a:lstStyle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EE54A-1446-4D1B-993F-C27A467D21BD}" type="datetimeFigureOut">
              <a:rPr lang="fr-FR" smtClean="0"/>
              <a:t>20/03/2018</a:t>
            </a:fld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A6DD6-4F68-4143-A850-17C97FAF9A1F}" type="slidenum">
              <a:rPr lang="fr-FR" smtClean="0"/>
              <a:t>‹#›</a:t>
            </a:fld>
            <a:endParaRPr lang="fr-FR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19200" y="0"/>
            <a:ext cx="10972800" cy="755336"/>
          </a:xfrm>
        </p:spPr>
        <p:txBody>
          <a:bodyPr lIns="360000">
            <a:normAutofit/>
          </a:bodyPr>
          <a:lstStyle>
            <a:lvl1pPr algn="l"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Titre de la diapositive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838200" cy="75533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7" name="Rectangle 6"/>
          <p:cNvSpPr/>
          <p:nvPr userDrawn="1"/>
        </p:nvSpPr>
        <p:spPr>
          <a:xfrm>
            <a:off x="704428" y="0"/>
            <a:ext cx="216747" cy="75533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45630" y="6511808"/>
            <a:ext cx="1101345" cy="215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4186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1219200" y="0"/>
            <a:ext cx="10972800" cy="75533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EE54A-1446-4D1B-993F-C27A467D21BD}" type="datetimeFigureOut">
              <a:rPr lang="fr-FR" smtClean="0"/>
              <a:t>20/03/2018</a:t>
            </a:fld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A6DD6-4F68-4143-A850-17C97FAF9A1F}" type="slidenum">
              <a:rPr lang="fr-FR" smtClean="0"/>
              <a:t>‹#›</a:t>
            </a:fld>
            <a:endParaRPr lang="fr-FR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19200" y="0"/>
            <a:ext cx="10972800" cy="755336"/>
          </a:xfrm>
        </p:spPr>
        <p:txBody>
          <a:bodyPr lIns="360000">
            <a:normAutofit/>
          </a:bodyPr>
          <a:lstStyle>
            <a:lvl1pPr algn="l"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Titre de la diapositive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838200" cy="75533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7" name="Rectangle 6"/>
          <p:cNvSpPr/>
          <p:nvPr userDrawn="1"/>
        </p:nvSpPr>
        <p:spPr>
          <a:xfrm>
            <a:off x="704428" y="0"/>
            <a:ext cx="216747" cy="75533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45630" y="6511808"/>
            <a:ext cx="1101345" cy="215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5128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merciem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" y="2933"/>
            <a:ext cx="12191999" cy="1866509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6645" y="0"/>
            <a:ext cx="12192000" cy="1869440"/>
          </a:xfrm>
          <a:prstGeom prst="rect">
            <a:avLst/>
          </a:prstGeom>
          <a:solidFill>
            <a:schemeClr val="tx2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EE54A-1446-4D1B-993F-C27A467D21BD}" type="datetimeFigureOut">
              <a:rPr lang="fr-FR" smtClean="0"/>
              <a:t>20/03/2018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A6DD6-4F68-4143-A850-17C97FAF9A1F}" type="slidenum">
              <a:rPr lang="fr-FR" smtClean="0"/>
              <a:t>‹#›</a:t>
            </a:fld>
            <a:endParaRPr lang="fr-FR"/>
          </a:p>
        </p:txBody>
      </p:sp>
      <p:sp>
        <p:nvSpPr>
          <p:cNvPr id="7" name="Rectangle 6"/>
          <p:cNvSpPr/>
          <p:nvPr userDrawn="1"/>
        </p:nvSpPr>
        <p:spPr>
          <a:xfrm>
            <a:off x="-6647" y="1840963"/>
            <a:ext cx="12192000" cy="314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9" name="Rectangle 8"/>
          <p:cNvSpPr/>
          <p:nvPr userDrawn="1"/>
        </p:nvSpPr>
        <p:spPr>
          <a:xfrm>
            <a:off x="0" y="2854960"/>
            <a:ext cx="12192000" cy="40030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20965" y="3276603"/>
            <a:ext cx="11550067" cy="3186871"/>
          </a:xfrm>
        </p:spPr>
        <p:txBody>
          <a:bodyPr anchor="ctr" anchorCtr="0">
            <a:normAutofit/>
          </a:bodyPr>
          <a:lstStyle>
            <a:lvl1pPr algn="r">
              <a:defRPr sz="5400" cap="all"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Message de remerciements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82201" y="2319341"/>
            <a:ext cx="1899531" cy="370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8789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7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9.xml"/><Relationship Id="rId4" Type="http://schemas.openxmlformats.org/officeDocument/2006/relationships/slideLayout" Target="../slideLayouts/slideLayout20.xml"/><Relationship Id="rId5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3.xml"/><Relationship Id="rId8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7EE54A-1446-4D1B-993F-C27A467D21BD}" type="datetimeFigureOut">
              <a:rPr lang="fr-FR" smtClean="0"/>
              <a:t>20/03/2018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AA6DD6-4F68-4143-A850-17C97FAF9A1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359995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94" r:id="rId2"/>
    <p:sldLayoutId id="2147483698" r:id="rId3"/>
    <p:sldLayoutId id="2147483697" r:id="rId4"/>
    <p:sldLayoutId id="2147483691" r:id="rId5"/>
    <p:sldLayoutId id="2147483695" r:id="rId6"/>
    <p:sldLayoutId id="2147483688" r:id="rId7"/>
    <p:sldLayoutId id="2147483696" r:id="rId8"/>
    <p:sldLayoutId id="2147483692" r:id="rId9"/>
    <p:sldLayoutId id="2147483693" r:id="rId10"/>
    <p:sldLayoutId id="2147483690" r:id="rId11"/>
    <p:sldLayoutId id="2147483700" r:id="rId12"/>
    <p:sldLayoutId id="2147483725" r:id="rId13"/>
    <p:sldLayoutId id="2147483726" r:id="rId14"/>
    <p:sldLayoutId id="2147483727" r:id="rId15"/>
    <p:sldLayoutId id="2147483728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AlphaHeadlinePro-Bold" panose="02000500030000020004" pitchFamily="50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342859"/>
            <a:fld id="{337EE54A-1446-4D1B-993F-C27A467D21BD}" type="datetimeFigureOut">
              <a:rPr lang="fr-FR" smtClean="0">
                <a:solidFill>
                  <a:prstClr val="black">
                    <a:tint val="75000"/>
                  </a:prstClr>
                </a:solidFill>
              </a:rPr>
              <a:pPr defTabSz="342859"/>
              <a:t>20/03/2018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342859"/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342859"/>
            <a:fld id="{66AA6DD6-4F68-4143-A850-17C97FAF9A1F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 defTabSz="342859"/>
              <a:t>‹#›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1133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</p:sldLayoutIdLst>
  <p:txStyles>
    <p:titleStyle>
      <a:lvl1pPr algn="l" defTabSz="685718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2"/>
          </a:solidFill>
          <a:latin typeface="AlphaHeadlinePro-Bold" panose="02000500030000020004" pitchFamily="50" charset="0"/>
          <a:ea typeface="+mj-ea"/>
          <a:cs typeface="+mj-cs"/>
        </a:defRPr>
      </a:lvl1pPr>
    </p:titleStyle>
    <p:bodyStyle>
      <a:lvl1pPr marL="171429" indent="-171429" algn="l" defTabSz="685718" rtl="0" eaLnBrk="1" latinLnBrk="0" hangingPunct="1">
        <a:lnSpc>
          <a:spcPct val="90000"/>
        </a:lnSpc>
        <a:spcBef>
          <a:spcPts val="750"/>
        </a:spcBef>
        <a:buClr>
          <a:schemeClr val="accent1"/>
        </a:buClr>
        <a:buFont typeface="Arial" panose="020B0604020202020204" pitchFamily="34" charset="0"/>
        <a:buChar char="•"/>
        <a:defRPr sz="2100" kern="1200">
          <a:solidFill>
            <a:schemeClr val="tx2"/>
          </a:solidFill>
          <a:latin typeface="+mn-lt"/>
          <a:ea typeface="+mn-ea"/>
          <a:cs typeface="+mn-cs"/>
        </a:defRPr>
      </a:lvl1pPr>
      <a:lvl2pPr marL="514289" indent="-171429" algn="l" defTabSz="685718" rtl="0" eaLnBrk="1" latinLnBrk="0" hangingPunct="1">
        <a:lnSpc>
          <a:spcPct val="90000"/>
        </a:lnSpc>
        <a:spcBef>
          <a:spcPts val="375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857148" indent="-171429" algn="l" defTabSz="685718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2"/>
          </a:solidFill>
          <a:latin typeface="+mn-lt"/>
          <a:ea typeface="+mn-ea"/>
          <a:cs typeface="+mn-cs"/>
        </a:defRPr>
      </a:lvl3pPr>
      <a:lvl4pPr marL="1200006" indent="-171429" algn="l" defTabSz="685718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2"/>
          </a:solidFill>
          <a:latin typeface="+mn-lt"/>
          <a:ea typeface="+mn-ea"/>
          <a:cs typeface="+mn-cs"/>
        </a:defRPr>
      </a:lvl4pPr>
      <a:lvl5pPr marL="1542866" indent="-171429" algn="l" defTabSz="685718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2"/>
          </a:solidFill>
          <a:latin typeface="+mn-lt"/>
          <a:ea typeface="+mn-ea"/>
          <a:cs typeface="+mn-cs"/>
        </a:defRPr>
      </a:lvl5pPr>
      <a:lvl6pPr marL="1885725" indent="-171429" algn="l" defTabSz="685718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584" indent="-171429" algn="l" defTabSz="685718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443" indent="-171429" algn="l" defTabSz="685718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302" indent="-171429" algn="l" defTabSz="685718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1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59" algn="l" defTabSz="68571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18" algn="l" defTabSz="68571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577" algn="l" defTabSz="68571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436" algn="l" defTabSz="68571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295" algn="l" defTabSz="68571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154" algn="l" defTabSz="68571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013" algn="l" defTabSz="68571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2872" algn="l" defTabSz="68571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8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dslab.epfl.ch/dslab2018/homework1-checkpoint/blob/master/homework1_report_21_03_2018.pdf" TargetMode="External"/><Relationship Id="rId4" Type="http://schemas.openxmlformats.org/officeDocument/2006/relationships/hyperlink" Target="https://github.com/dslab2018/dslab2018.github.io/tree/master/labs/week5" TargetMode="External"/><Relationship Id="rId5" Type="http://schemas.openxmlformats.org/officeDocument/2006/relationships/hyperlink" Target="https://mattermost-dslab.epfl.ch/" TargetMode="External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dslab2018.github.io/" TargetMode="External"/><Relationship Id="rId4" Type="http://schemas.openxmlformats.org/officeDocument/2006/relationships/hyperlink" Target="https://hortonworks.com/downloads/#sandbox" TargetMode="External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4" Type="http://schemas.openxmlformats.org/officeDocument/2006/relationships/image" Target="../media/image20.jpeg"/><Relationship Id="rId5" Type="http://schemas.openxmlformats.org/officeDocument/2006/relationships/image" Target="../media/image21.jpeg"/><Relationship Id="rId6" Type="http://schemas.openxmlformats.org/officeDocument/2006/relationships/image" Target="../media/image22.tiff"/><Relationship Id="rId7" Type="http://schemas.openxmlformats.org/officeDocument/2006/relationships/image" Target="../media/image23.tiff"/><Relationship Id="rId8" Type="http://schemas.openxmlformats.org/officeDocument/2006/relationships/image" Target="../media/image24.jpe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jpeg"/><Relationship Id="rId6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tiff"/><Relationship Id="rId5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1" descr="image001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1856" y="2310126"/>
            <a:ext cx="1431131" cy="402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" y="2823122"/>
            <a:ext cx="11911644" cy="1896104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FFFFFF"/>
                </a:solidFill>
                <a:latin typeface="Verdana"/>
                <a:cs typeface="Verdana"/>
              </a:rPr>
              <a:t>Data science laboratory (DSLAB)</a:t>
            </a:r>
            <a:endParaRPr lang="en-US" sz="2800" b="1" dirty="0">
              <a:solidFill>
                <a:srgbClr val="FFFFFF"/>
              </a:solidFill>
              <a:latin typeface="Verdana"/>
              <a:cs typeface="Verdana"/>
            </a:endParaRPr>
          </a:p>
        </p:txBody>
      </p:sp>
      <p:sp>
        <p:nvSpPr>
          <p:cNvPr id="6" name="Sous-titre 4"/>
          <p:cNvSpPr txBox="1">
            <a:spLocks/>
          </p:cNvSpPr>
          <p:nvPr/>
        </p:nvSpPr>
        <p:spPr>
          <a:xfrm>
            <a:off x="3212868" y="4609070"/>
            <a:ext cx="8662550" cy="17356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4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 smtClean="0"/>
              <a:t>Eric Bouillet</a:t>
            </a:r>
            <a:endParaRPr lang="en-US" sz="3600" dirty="0"/>
          </a:p>
          <a:p>
            <a:r>
              <a:rPr lang="en-US" sz="2800" dirty="0"/>
              <a:t>Swiss Data Science Center</a:t>
            </a:r>
          </a:p>
          <a:p>
            <a:r>
              <a:rPr lang="en-US" sz="2800" dirty="0"/>
              <a:t>EPFL &amp; ETH Zurich</a:t>
            </a:r>
          </a:p>
        </p:txBody>
      </p:sp>
      <p:sp>
        <p:nvSpPr>
          <p:cNvPr id="7" name="Sous-titre 4"/>
          <p:cNvSpPr txBox="1">
            <a:spLocks/>
          </p:cNvSpPr>
          <p:nvPr/>
        </p:nvSpPr>
        <p:spPr>
          <a:xfrm>
            <a:off x="1" y="6473262"/>
            <a:ext cx="10327906" cy="3847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4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dirty="0"/>
              <a:t>Data Science Lab – Spring 2018</a:t>
            </a:r>
          </a:p>
        </p:txBody>
      </p:sp>
    </p:spTree>
    <p:extLst>
      <p:ext uri="{BB962C8B-B14F-4D97-AF65-F5344CB8AC3E}">
        <p14:creationId xmlns:p14="http://schemas.microsoft.com/office/powerpoint/2010/main" val="1371777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38200" y="1276709"/>
            <a:ext cx="10755702" cy="4900254"/>
          </a:xfrm>
        </p:spPr>
        <p:txBody>
          <a:bodyPr>
            <a:normAutofit/>
          </a:bodyPr>
          <a:lstStyle/>
          <a:p>
            <a:r>
              <a:rPr lang="en-US" dirty="0" smtClean="0"/>
              <a:t>What you need to know</a:t>
            </a:r>
          </a:p>
          <a:p>
            <a:pPr lvl="1"/>
            <a:r>
              <a:rPr lang="en-US" b="1" dirty="0" err="1" smtClean="0"/>
              <a:t>NameNode</a:t>
            </a:r>
            <a:r>
              <a:rPr lang="en-US" dirty="0" smtClean="0"/>
              <a:t>: (master node) manage namespace, must have at least one, preferably two for high </a:t>
            </a:r>
            <a:r>
              <a:rPr lang="en-US" dirty="0" smtClean="0"/>
              <a:t>availability</a:t>
            </a:r>
            <a:endParaRPr lang="en-US" dirty="0" smtClean="0"/>
          </a:p>
          <a:p>
            <a:pPr lvl="1"/>
            <a:r>
              <a:rPr lang="en-US" b="1" dirty="0" err="1" smtClean="0"/>
              <a:t>DataNode</a:t>
            </a:r>
            <a:r>
              <a:rPr lang="en-US" dirty="0" smtClean="0"/>
              <a:t>: (worker node) serve the data, one per server</a:t>
            </a:r>
          </a:p>
          <a:p>
            <a:pPr lvl="1"/>
            <a:r>
              <a:rPr lang="en-US" b="1" dirty="0" smtClean="0"/>
              <a:t>Write-once</a:t>
            </a:r>
            <a:r>
              <a:rPr lang="en-US" dirty="0" smtClean="0"/>
              <a:t>, you </a:t>
            </a:r>
            <a:r>
              <a:rPr lang="en-US" dirty="0" smtClean="0"/>
              <a:t>cannot modify a file </a:t>
            </a:r>
            <a:r>
              <a:rPr lang="en-US" dirty="0" smtClean="0"/>
              <a:t>in place (it </a:t>
            </a:r>
            <a:r>
              <a:rPr lang="en-US" dirty="0" smtClean="0"/>
              <a:t>must be </a:t>
            </a:r>
            <a:r>
              <a:rPr lang="en-US" dirty="0" smtClean="0"/>
              <a:t>replaced)</a:t>
            </a:r>
            <a:endParaRPr lang="en-US" dirty="0" smtClean="0"/>
          </a:p>
          <a:p>
            <a:pPr lvl="1"/>
            <a:r>
              <a:rPr lang="en-US" b="1" dirty="0" smtClean="0"/>
              <a:t>Data blocks</a:t>
            </a:r>
            <a:r>
              <a:rPr lang="en-US" dirty="0" smtClean="0"/>
              <a:t> are in units of 64MB (default)</a:t>
            </a:r>
          </a:p>
          <a:p>
            <a:pPr lvl="2"/>
            <a:r>
              <a:rPr lang="en-US" dirty="0" smtClean="0"/>
              <a:t>Not for small files, use HDFS for large files </a:t>
            </a:r>
            <a:r>
              <a:rPr lang="en-US" dirty="0" smtClean="0"/>
              <a:t>only</a:t>
            </a:r>
            <a:endParaRPr lang="en-US" dirty="0" smtClean="0"/>
          </a:p>
          <a:p>
            <a:pPr lvl="1"/>
            <a:r>
              <a:rPr lang="en-US" b="1" dirty="0" smtClean="0"/>
              <a:t>Redundancy</a:t>
            </a:r>
            <a:r>
              <a:rPr lang="en-US" dirty="0" smtClean="0"/>
              <a:t>, all blocks replicated x3 (default)</a:t>
            </a:r>
          </a:p>
          <a:p>
            <a:pPr lvl="2"/>
            <a:r>
              <a:rPr lang="en-US" dirty="0" smtClean="0"/>
              <a:t>Redundancy against failures</a:t>
            </a:r>
          </a:p>
          <a:p>
            <a:pPr lvl="2"/>
            <a:r>
              <a:rPr lang="en-US" dirty="0" smtClean="0"/>
              <a:t>Statistically easier to </a:t>
            </a:r>
            <a:r>
              <a:rPr lang="en-US" dirty="0" smtClean="0"/>
              <a:t>move computation next to </a:t>
            </a:r>
            <a:r>
              <a:rPr lang="en-US" dirty="0" smtClean="0"/>
              <a:t>the </a:t>
            </a:r>
            <a:r>
              <a:rPr lang="en-US" dirty="0" smtClean="0"/>
              <a:t>data and load-balance the CPU usage</a:t>
            </a:r>
            <a:endParaRPr lang="en-US" dirty="0" smtClean="0"/>
          </a:p>
          <a:p>
            <a:pPr lvl="1"/>
            <a:r>
              <a:rPr lang="en-US" dirty="0" smtClean="0"/>
              <a:t>HDFS command line, with POSIX like </a:t>
            </a:r>
            <a:r>
              <a:rPr lang="en-US" dirty="0" smtClean="0"/>
              <a:t>interface (Hadoop2):</a:t>
            </a:r>
            <a:endParaRPr lang="en-US" dirty="0" smtClean="0"/>
          </a:p>
          <a:p>
            <a:pPr lvl="2"/>
            <a:r>
              <a:rPr lang="en-US" dirty="0" err="1" smtClean="0"/>
              <a:t>hdfs</a:t>
            </a:r>
            <a:r>
              <a:rPr lang="en-US" dirty="0" smtClean="0"/>
              <a:t> </a:t>
            </a:r>
            <a:r>
              <a:rPr lang="en-US" dirty="0" err="1" smtClean="0"/>
              <a:t>dfs</a:t>
            </a:r>
            <a:r>
              <a:rPr lang="en-US" dirty="0" smtClean="0"/>
              <a:t>  [–help]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Hadoop Distributed File Systems (HDFS</a:t>
            </a:r>
            <a:r>
              <a:rPr lang="en-US" dirty="0" smtClean="0"/>
              <a:t>) Essentials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8619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D8E3FED1-CA82-E949-9D83-39843DB6BE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4847"/>
            <a:ext cx="11036300" cy="4782116"/>
          </a:xfrm>
        </p:spPr>
        <p:txBody>
          <a:bodyPr>
            <a:normAutofit/>
          </a:bodyPr>
          <a:lstStyle/>
          <a:p>
            <a:r>
              <a:rPr lang="en-US" dirty="0" smtClean="0"/>
              <a:t>Big data components (Hive, Spark, </a:t>
            </a:r>
            <a:r>
              <a:rPr lang="en-US" dirty="0" err="1" smtClean="0"/>
              <a:t>etc</a:t>
            </a:r>
            <a:r>
              <a:rPr lang="en-US" dirty="0" smtClean="0"/>
              <a:t>) give you several formatting options for exchanging data, the most popular are</a:t>
            </a:r>
          </a:p>
          <a:p>
            <a:pPr lvl="1"/>
            <a:r>
              <a:rPr lang="en-US" b="1" dirty="0" smtClean="0"/>
              <a:t>Plain text (</a:t>
            </a:r>
            <a:r>
              <a:rPr lang="en-US" dirty="0" smtClean="0"/>
              <a:t>csv, </a:t>
            </a:r>
            <a:r>
              <a:rPr lang="en-US" dirty="0" err="1" smtClean="0"/>
              <a:t>json</a:t>
            </a:r>
            <a:r>
              <a:rPr lang="en-US" dirty="0" smtClean="0"/>
              <a:t>, </a:t>
            </a:r>
            <a:r>
              <a:rPr lang="is-IS" dirty="0" smtClean="0"/>
              <a:t>…)</a:t>
            </a:r>
            <a:endParaRPr lang="en-US" dirty="0" smtClean="0"/>
          </a:p>
          <a:p>
            <a:pPr lvl="1"/>
            <a:r>
              <a:rPr lang="en-US" b="1" dirty="0" smtClean="0"/>
              <a:t>Parquet</a:t>
            </a:r>
            <a:r>
              <a:rPr lang="en-US" dirty="0" smtClean="0"/>
              <a:t>:</a:t>
            </a:r>
          </a:p>
          <a:p>
            <a:pPr lvl="2"/>
            <a:r>
              <a:rPr lang="en-US" dirty="0" smtClean="0"/>
              <a:t>column-oriented</a:t>
            </a:r>
          </a:p>
          <a:p>
            <a:pPr lvl="2"/>
            <a:r>
              <a:rPr lang="en-US" dirty="0" smtClean="0"/>
              <a:t>integrated compression</a:t>
            </a:r>
            <a:endParaRPr lang="en-US" dirty="0" smtClean="0"/>
          </a:p>
          <a:p>
            <a:pPr lvl="1"/>
            <a:r>
              <a:rPr lang="en-US" dirty="0" smtClean="0"/>
              <a:t>ORC:</a:t>
            </a:r>
          </a:p>
          <a:p>
            <a:pPr lvl="2"/>
            <a:r>
              <a:rPr lang="en-US" dirty="0" smtClean="0"/>
              <a:t>column-oriented in collections of rows, </a:t>
            </a:r>
            <a:r>
              <a:rPr lang="en-US" dirty="0" err="1" smtClean="0"/>
              <a:t>splittable</a:t>
            </a:r>
            <a:r>
              <a:rPr lang="en-US" dirty="0" smtClean="0"/>
              <a:t> by row collections</a:t>
            </a:r>
          </a:p>
          <a:p>
            <a:pPr lvl="2"/>
            <a:r>
              <a:rPr lang="en-US" dirty="0" smtClean="0"/>
              <a:t>integrated compression</a:t>
            </a:r>
          </a:p>
          <a:p>
            <a:pPr lvl="2"/>
            <a:r>
              <a:rPr lang="en-US" dirty="0" smtClean="0"/>
              <a:t>indexed</a:t>
            </a:r>
            <a:endParaRPr lang="en-US" dirty="0" smtClean="0"/>
          </a:p>
          <a:p>
            <a:pPr lvl="1"/>
            <a:r>
              <a:rPr lang="en-US" dirty="0" smtClean="0"/>
              <a:t>Avro:</a:t>
            </a:r>
          </a:p>
          <a:p>
            <a:pPr lvl="2"/>
            <a:r>
              <a:rPr lang="en-US" dirty="0" smtClean="0"/>
              <a:t>row-oriented, </a:t>
            </a:r>
            <a:r>
              <a:rPr lang="en-US" dirty="0" err="1" smtClean="0"/>
              <a:t>splittable</a:t>
            </a:r>
            <a:r>
              <a:rPr lang="en-US" dirty="0" smtClean="0"/>
              <a:t> and support block compression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="" xmlns:a16="http://schemas.microsoft.com/office/drawing/2014/main" id="{E3F0A0C5-AEB3-5544-989E-BB246261F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Popular Big Data Formats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134994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MapReduce in a Nutshell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895251" y="2117866"/>
            <a:ext cx="1162050" cy="28575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895251" y="2403616"/>
            <a:ext cx="1162050" cy="28575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895251" y="2689366"/>
            <a:ext cx="1162050" cy="285750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95251" y="2956066"/>
            <a:ext cx="1162050" cy="28575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895251" y="3241816"/>
            <a:ext cx="1162050" cy="28575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895251" y="3527566"/>
            <a:ext cx="1162050" cy="285750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95251" y="3794266"/>
            <a:ext cx="1162050" cy="28575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895251" y="4080016"/>
            <a:ext cx="1162050" cy="28575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895251" y="4365766"/>
            <a:ext cx="1162050" cy="28575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2844195" y="1546366"/>
            <a:ext cx="1162050" cy="28575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2844195" y="1832116"/>
            <a:ext cx="1162050" cy="28575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2844195" y="2117866"/>
            <a:ext cx="1162050" cy="285750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2844195" y="2949873"/>
            <a:ext cx="1162050" cy="28575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2844195" y="3235623"/>
            <a:ext cx="1162050" cy="28575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2844195" y="3521373"/>
            <a:ext cx="1162050" cy="285750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2844195" y="4378623"/>
            <a:ext cx="1162050" cy="28575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2844195" y="4664373"/>
            <a:ext cx="1162050" cy="28575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2844195" y="4950123"/>
            <a:ext cx="1162050" cy="28575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4726011" y="1546366"/>
            <a:ext cx="1162050" cy="28575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4726011" y="1832116"/>
            <a:ext cx="1162050" cy="28575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4726011" y="2117866"/>
            <a:ext cx="1162050" cy="285750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4726011" y="3235623"/>
            <a:ext cx="1162050" cy="28575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4726011" y="3521373"/>
            <a:ext cx="1162050" cy="285750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4726011" y="4664373"/>
            <a:ext cx="1162050" cy="28575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4726011" y="4378623"/>
            <a:ext cx="1162050" cy="28575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6850086" y="2117866"/>
            <a:ext cx="1162050" cy="28575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6850086" y="3235623"/>
            <a:ext cx="1162050" cy="28575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6850086" y="4378623"/>
            <a:ext cx="1162050" cy="285750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6850086" y="1847834"/>
            <a:ext cx="1162050" cy="28575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6850086" y="1562084"/>
            <a:ext cx="1162050" cy="28575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6850086" y="3521373"/>
            <a:ext cx="1162050" cy="28575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6850086" y="4664373"/>
            <a:ext cx="1162050" cy="285750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50" name="Straight Arrow Connector 49"/>
          <p:cNvCxnSpPr>
            <a:stCxn id="9" idx="3"/>
            <a:endCxn id="24" idx="1"/>
          </p:cNvCxnSpPr>
          <p:nvPr/>
        </p:nvCxnSpPr>
        <p:spPr>
          <a:xfrm flipV="1">
            <a:off x="2057301" y="1974991"/>
            <a:ext cx="786894" cy="14097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9" idx="3"/>
            <a:endCxn id="27" idx="1"/>
          </p:cNvCxnSpPr>
          <p:nvPr/>
        </p:nvCxnSpPr>
        <p:spPr>
          <a:xfrm flipV="1">
            <a:off x="2057301" y="3378498"/>
            <a:ext cx="786894" cy="61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9" idx="3"/>
            <a:endCxn id="33" idx="1"/>
          </p:cNvCxnSpPr>
          <p:nvPr/>
        </p:nvCxnSpPr>
        <p:spPr>
          <a:xfrm>
            <a:off x="2057301" y="3384691"/>
            <a:ext cx="786894" cy="142255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33" idx="3"/>
            <a:endCxn id="40" idx="1"/>
          </p:cNvCxnSpPr>
          <p:nvPr/>
        </p:nvCxnSpPr>
        <p:spPr>
          <a:xfrm>
            <a:off x="4006245" y="4807248"/>
            <a:ext cx="71976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>
            <a:stCxn id="27" idx="3"/>
            <a:endCxn id="38" idx="1"/>
          </p:cNvCxnSpPr>
          <p:nvPr/>
        </p:nvCxnSpPr>
        <p:spPr>
          <a:xfrm>
            <a:off x="4006245" y="3378498"/>
            <a:ext cx="71976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stCxn id="24" idx="3"/>
            <a:endCxn id="36" idx="1"/>
          </p:cNvCxnSpPr>
          <p:nvPr/>
        </p:nvCxnSpPr>
        <p:spPr>
          <a:xfrm>
            <a:off x="4006245" y="1974991"/>
            <a:ext cx="71976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2070006" y="4656292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Split</a:t>
            </a:r>
            <a:endParaRPr lang="en-US" dirty="0"/>
          </a:p>
        </p:txBody>
      </p:sp>
      <p:sp>
        <p:nvSpPr>
          <p:cNvPr id="63" name="TextBox 62"/>
          <p:cNvSpPr txBox="1"/>
          <p:nvPr/>
        </p:nvSpPr>
        <p:spPr>
          <a:xfrm>
            <a:off x="647022" y="4702459"/>
            <a:ext cx="11737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Input data</a:t>
            </a:r>
            <a:br>
              <a:rPr lang="en-US" dirty="0" smtClean="0"/>
            </a:br>
            <a:r>
              <a:rPr lang="en-US" dirty="0" smtClean="0"/>
              <a:t>(on HDFS)</a:t>
            </a:r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4084872" y="4943930"/>
            <a:ext cx="614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Map</a:t>
            </a:r>
            <a:endParaRPr lang="en-US" dirty="0"/>
          </a:p>
        </p:txBody>
      </p:sp>
      <p:cxnSp>
        <p:nvCxnSpPr>
          <p:cNvPr id="65" name="Straight Arrow Connector 64"/>
          <p:cNvCxnSpPr>
            <a:stCxn id="36" idx="3"/>
            <a:endCxn id="43" idx="1"/>
          </p:cNvCxnSpPr>
          <p:nvPr/>
        </p:nvCxnSpPr>
        <p:spPr>
          <a:xfrm>
            <a:off x="5888061" y="1974991"/>
            <a:ext cx="962025" cy="140350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stCxn id="36" idx="3"/>
            <a:endCxn id="44" idx="1"/>
          </p:cNvCxnSpPr>
          <p:nvPr/>
        </p:nvCxnSpPr>
        <p:spPr>
          <a:xfrm>
            <a:off x="5888061" y="1974991"/>
            <a:ext cx="962025" cy="254650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stCxn id="36" idx="3"/>
            <a:endCxn id="45" idx="1"/>
          </p:cNvCxnSpPr>
          <p:nvPr/>
        </p:nvCxnSpPr>
        <p:spPr>
          <a:xfrm>
            <a:off x="5888061" y="1974991"/>
            <a:ext cx="962025" cy="157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/>
          <p:nvPr/>
        </p:nvCxnSpPr>
        <p:spPr>
          <a:xfrm flipV="1">
            <a:off x="5888061" y="2138346"/>
            <a:ext cx="962025" cy="13830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/>
          <p:nvPr/>
        </p:nvCxnSpPr>
        <p:spPr>
          <a:xfrm>
            <a:off x="5888061" y="3540423"/>
            <a:ext cx="962025" cy="11430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/>
          <p:nvPr/>
        </p:nvCxnSpPr>
        <p:spPr>
          <a:xfrm flipV="1">
            <a:off x="5888061" y="2387898"/>
            <a:ext cx="962025" cy="22764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>
            <a:endCxn id="47" idx="1"/>
          </p:cNvCxnSpPr>
          <p:nvPr/>
        </p:nvCxnSpPr>
        <p:spPr>
          <a:xfrm flipV="1">
            <a:off x="5888061" y="3664248"/>
            <a:ext cx="962025" cy="10001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/>
          <p:cNvSpPr txBox="1"/>
          <p:nvPr/>
        </p:nvSpPr>
        <p:spPr>
          <a:xfrm>
            <a:off x="5919128" y="4807247"/>
            <a:ext cx="16880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Shuffle</a:t>
            </a:r>
          </a:p>
          <a:p>
            <a:r>
              <a:rPr lang="en-US" dirty="0" smtClean="0"/>
              <a:t>(</a:t>
            </a:r>
            <a:r>
              <a:rPr lang="en-US" dirty="0" err="1" smtClean="0"/>
              <a:t>key,value</a:t>
            </a:r>
            <a:r>
              <a:rPr lang="en-US" dirty="0" smtClean="0"/>
              <a:t>) pairs</a:t>
            </a:r>
          </a:p>
        </p:txBody>
      </p:sp>
      <p:sp>
        <p:nvSpPr>
          <p:cNvPr id="99" name="Rectangle 98"/>
          <p:cNvSpPr/>
          <p:nvPr/>
        </p:nvSpPr>
        <p:spPr>
          <a:xfrm>
            <a:off x="8768385" y="1847834"/>
            <a:ext cx="1162050" cy="28575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4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0" name="Rectangle 99"/>
          <p:cNvSpPr/>
          <p:nvPr/>
        </p:nvSpPr>
        <p:spPr>
          <a:xfrm>
            <a:off x="8768385" y="3235623"/>
            <a:ext cx="1162050" cy="28575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3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07" name="Straight Arrow Connector 106"/>
          <p:cNvCxnSpPr>
            <a:stCxn id="45" idx="3"/>
            <a:endCxn id="99" idx="1"/>
          </p:cNvCxnSpPr>
          <p:nvPr/>
        </p:nvCxnSpPr>
        <p:spPr>
          <a:xfrm>
            <a:off x="8012136" y="1990709"/>
            <a:ext cx="75624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/>
          <p:cNvCxnSpPr>
            <a:stCxn id="43" idx="3"/>
            <a:endCxn id="100" idx="1"/>
          </p:cNvCxnSpPr>
          <p:nvPr/>
        </p:nvCxnSpPr>
        <p:spPr>
          <a:xfrm>
            <a:off x="8012136" y="3378498"/>
            <a:ext cx="75624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Rectangle 112"/>
          <p:cNvSpPr/>
          <p:nvPr/>
        </p:nvSpPr>
        <p:spPr>
          <a:xfrm>
            <a:off x="8768385" y="4376288"/>
            <a:ext cx="1162050" cy="285750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2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14" name="Straight Arrow Connector 113"/>
          <p:cNvCxnSpPr>
            <a:stCxn id="44" idx="3"/>
            <a:endCxn id="113" idx="1"/>
          </p:cNvCxnSpPr>
          <p:nvPr/>
        </p:nvCxnSpPr>
        <p:spPr>
          <a:xfrm flipV="1">
            <a:off x="8012136" y="4519163"/>
            <a:ext cx="756249" cy="23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/>
          <p:cNvSpPr txBox="1"/>
          <p:nvPr/>
        </p:nvSpPr>
        <p:spPr>
          <a:xfrm>
            <a:off x="8012136" y="4772219"/>
            <a:ext cx="878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Reduce</a:t>
            </a:r>
            <a:endParaRPr lang="en-US" dirty="0"/>
          </a:p>
        </p:txBody>
      </p:sp>
      <p:sp>
        <p:nvSpPr>
          <p:cNvPr id="120" name="Rectangle 119"/>
          <p:cNvSpPr/>
          <p:nvPr/>
        </p:nvSpPr>
        <p:spPr>
          <a:xfrm>
            <a:off x="10747256" y="2944555"/>
            <a:ext cx="1162050" cy="28575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4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1" name="Rectangle 120"/>
          <p:cNvSpPr/>
          <p:nvPr/>
        </p:nvSpPr>
        <p:spPr>
          <a:xfrm>
            <a:off x="10747256" y="3230305"/>
            <a:ext cx="1162050" cy="28575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3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2" name="Rectangle 121"/>
          <p:cNvSpPr/>
          <p:nvPr/>
        </p:nvSpPr>
        <p:spPr>
          <a:xfrm>
            <a:off x="10747256" y="3523963"/>
            <a:ext cx="1162050" cy="285750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2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25" name="Straight Arrow Connector 124"/>
          <p:cNvCxnSpPr>
            <a:stCxn id="99" idx="3"/>
          </p:cNvCxnSpPr>
          <p:nvPr/>
        </p:nvCxnSpPr>
        <p:spPr>
          <a:xfrm>
            <a:off x="9930435" y="1990709"/>
            <a:ext cx="816821" cy="12316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/>
          <p:cNvCxnSpPr>
            <a:stCxn id="100" idx="3"/>
            <a:endCxn id="121" idx="1"/>
          </p:cNvCxnSpPr>
          <p:nvPr/>
        </p:nvCxnSpPr>
        <p:spPr>
          <a:xfrm flipV="1">
            <a:off x="9930435" y="3373180"/>
            <a:ext cx="816821" cy="53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/>
          <p:cNvCxnSpPr>
            <a:stCxn id="113" idx="3"/>
          </p:cNvCxnSpPr>
          <p:nvPr/>
        </p:nvCxnSpPr>
        <p:spPr>
          <a:xfrm flipV="1">
            <a:off x="9930435" y="3510737"/>
            <a:ext cx="816821" cy="10084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TextBox 134"/>
          <p:cNvSpPr txBox="1"/>
          <p:nvPr/>
        </p:nvSpPr>
        <p:spPr>
          <a:xfrm>
            <a:off x="10202556" y="4256734"/>
            <a:ext cx="856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Output</a:t>
            </a:r>
            <a:endParaRPr lang="en-US" dirty="0"/>
          </a:p>
        </p:txBody>
      </p:sp>
      <p:sp>
        <p:nvSpPr>
          <p:cNvPr id="136" name="TextBox 135"/>
          <p:cNvSpPr txBox="1"/>
          <p:nvPr/>
        </p:nvSpPr>
        <p:spPr>
          <a:xfrm>
            <a:off x="4451769" y="1241262"/>
            <a:ext cx="1710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(key-value pairs)</a:t>
            </a:r>
            <a:endParaRPr lang="en-US" dirty="0"/>
          </a:p>
        </p:txBody>
      </p:sp>
      <p:cxnSp>
        <p:nvCxnSpPr>
          <p:cNvPr id="139" name="Straight Arrow Connector 138"/>
          <p:cNvCxnSpPr/>
          <p:nvPr/>
        </p:nvCxnSpPr>
        <p:spPr>
          <a:xfrm flipV="1">
            <a:off x="2844195" y="1209496"/>
            <a:ext cx="5167941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TextBox 139"/>
          <p:cNvSpPr txBox="1"/>
          <p:nvPr/>
        </p:nvSpPr>
        <p:spPr>
          <a:xfrm>
            <a:off x="2862906" y="847413"/>
            <a:ext cx="5149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Intermediate files on local </a:t>
            </a:r>
            <a:r>
              <a:rPr lang="en-US" dirty="0" smtClean="0"/>
              <a:t>file systems or in-memory</a:t>
            </a:r>
            <a:endParaRPr lang="en-US" dirty="0"/>
          </a:p>
        </p:txBody>
      </p:sp>
      <p:sp>
        <p:nvSpPr>
          <p:cNvPr id="143" name="TextBox 142"/>
          <p:cNvSpPr txBox="1"/>
          <p:nvPr/>
        </p:nvSpPr>
        <p:spPr>
          <a:xfrm>
            <a:off x="138023" y="5579266"/>
            <a:ext cx="117712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47688" indent="-547688"/>
            <a:r>
              <a:rPr lang="en-US" sz="1200" dirty="0" smtClean="0"/>
              <a:t>Notes:	(1) In HDFS the data is already ”split” into blocks and ”Mapping” can be done on all worker nodes where data blocks are located</a:t>
            </a:r>
            <a:r>
              <a:rPr lang="en-US" sz="1200" dirty="0" smtClean="0"/>
              <a:t>. </a:t>
            </a:r>
            <a:r>
              <a:rPr lang="en-US" sz="1200" dirty="0"/>
              <a:t>However, </a:t>
            </a:r>
            <a:r>
              <a:rPr lang="en-US" sz="1200" dirty="0" smtClean="0"/>
              <a:t>beware </a:t>
            </a:r>
            <a:r>
              <a:rPr lang="en-US" sz="1200" dirty="0"/>
              <a:t>of compressed data! not all compression algorithm are “</a:t>
            </a:r>
            <a:r>
              <a:rPr lang="en-US" sz="1200" dirty="0" err="1"/>
              <a:t>splittable</a:t>
            </a:r>
            <a:r>
              <a:rPr lang="en-US" sz="1200" dirty="0"/>
              <a:t>” in blocks, and MapReduce will not chunk it (</a:t>
            </a:r>
            <a:r>
              <a:rPr lang="en-US" sz="1200" dirty="0" err="1"/>
              <a:t>splittable</a:t>
            </a:r>
            <a:r>
              <a:rPr lang="en-US" sz="1200" dirty="0"/>
              <a:t>: bzip2, LZA, not </a:t>
            </a:r>
            <a:r>
              <a:rPr lang="en-US" sz="1200" dirty="0" err="1"/>
              <a:t>splittable</a:t>
            </a:r>
            <a:r>
              <a:rPr lang="en-US" sz="1200" dirty="0"/>
              <a:t>: </a:t>
            </a:r>
            <a:r>
              <a:rPr lang="en-US" sz="1200" dirty="0" err="1"/>
              <a:t>gzip</a:t>
            </a:r>
            <a:r>
              <a:rPr lang="en-US" sz="1200" dirty="0"/>
              <a:t>, snappy).</a:t>
            </a:r>
            <a:endParaRPr lang="en-US" sz="1200" dirty="0" smtClean="0"/>
          </a:p>
          <a:p>
            <a:pPr marL="547688" indent="-547688"/>
            <a:r>
              <a:rPr lang="en-US" sz="1200" dirty="0" smtClean="0"/>
              <a:t>	</a:t>
            </a:r>
            <a:r>
              <a:rPr lang="en-US" sz="1200" dirty="0" smtClean="0"/>
              <a:t>(2) </a:t>
            </a:r>
            <a:r>
              <a:rPr lang="en-US" sz="1200" dirty="0" smtClean="0"/>
              <a:t>shuffling is the network bottleneck of MapReduce operations, because placement of “reducers” cannot be optimized based on data locality.</a:t>
            </a:r>
          </a:p>
        </p:txBody>
      </p:sp>
    </p:spTree>
    <p:extLst>
      <p:ext uri="{BB962C8B-B14F-4D97-AF65-F5344CB8AC3E}">
        <p14:creationId xmlns:p14="http://schemas.microsoft.com/office/powerpoint/2010/main" val="989795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You want an updated answer as more information becomes available? </a:t>
            </a:r>
            <a:r>
              <a:rPr lang="en-US" sz="2400" dirty="0" smtClean="0">
                <a:solidFill>
                  <a:srgbClr val="FF0000"/>
                </a:solidFill>
              </a:rPr>
              <a:t>streams</a:t>
            </a:r>
          </a:p>
          <a:p>
            <a:pPr lvl="1"/>
            <a:r>
              <a:rPr lang="en-US" sz="2000" dirty="0" smtClean="0"/>
              <a:t>AKA: Data in motion, </a:t>
            </a:r>
            <a:r>
              <a:rPr lang="en-US" sz="2000" dirty="0" smtClean="0"/>
              <a:t>or Fast </a:t>
            </a:r>
            <a:r>
              <a:rPr lang="en-US" sz="2000" dirty="0" smtClean="0"/>
              <a:t>data</a:t>
            </a:r>
          </a:p>
          <a:p>
            <a:pPr lvl="1"/>
            <a:r>
              <a:rPr lang="en-US" sz="2000" dirty="0" smtClean="0"/>
              <a:t>Continuous </a:t>
            </a:r>
            <a:r>
              <a:rPr lang="en-US" sz="2000" dirty="0" smtClean="0"/>
              <a:t>computation that never stop, process infinite amount of data </a:t>
            </a:r>
            <a:r>
              <a:rPr lang="en-US" sz="2000" dirty="0" smtClean="0"/>
              <a:t>on the fly</a:t>
            </a:r>
            <a:endParaRPr lang="en-US" sz="2000" dirty="0" smtClean="0"/>
          </a:p>
          <a:p>
            <a:pPr lvl="2"/>
            <a:r>
              <a:rPr lang="en-US" sz="1800" dirty="0" smtClean="0"/>
              <a:t>Designed to keep</a:t>
            </a:r>
            <a:r>
              <a:rPr lang="en-US" sz="1800" dirty="0" smtClean="0"/>
              <a:t> size of in-memory state bounded</a:t>
            </a:r>
            <a:r>
              <a:rPr lang="en-US" sz="1800" dirty="0" smtClean="0"/>
              <a:t>, </a:t>
            </a:r>
            <a:r>
              <a:rPr lang="en-US" sz="1800" dirty="0" smtClean="0"/>
              <a:t>regardless of how much data is processed</a:t>
            </a:r>
            <a:endParaRPr lang="en-US" sz="1800" dirty="0" smtClean="0"/>
          </a:p>
          <a:p>
            <a:pPr lvl="1"/>
            <a:r>
              <a:rPr lang="en-US" sz="2000" dirty="0" smtClean="0"/>
              <a:t>Update the answer as more data </a:t>
            </a:r>
            <a:r>
              <a:rPr lang="en-US" sz="2000" dirty="0" smtClean="0"/>
              <a:t>becomes available</a:t>
            </a:r>
          </a:p>
          <a:p>
            <a:pPr lvl="2"/>
            <a:r>
              <a:rPr lang="en-US" sz="1800" dirty="0"/>
              <a:t>Operate on small time </a:t>
            </a:r>
            <a:r>
              <a:rPr lang="en-US" sz="1800" dirty="0" smtClean="0"/>
              <a:t>windows</a:t>
            </a:r>
            <a:endParaRPr lang="en-US" sz="1800" dirty="0" smtClean="0"/>
          </a:p>
          <a:p>
            <a:r>
              <a:rPr lang="en-US" sz="2400" dirty="0" smtClean="0"/>
              <a:t>Can </a:t>
            </a:r>
            <a:r>
              <a:rPr lang="en-US" sz="2400" dirty="0" smtClean="0"/>
              <a:t>wait until </a:t>
            </a:r>
            <a:r>
              <a:rPr lang="en-US" sz="2400" dirty="0" smtClean="0"/>
              <a:t>all information </a:t>
            </a:r>
            <a:r>
              <a:rPr lang="en-US" sz="2400" dirty="0" smtClean="0"/>
              <a:t>is available for a more accurate </a:t>
            </a:r>
            <a:r>
              <a:rPr lang="en-US" sz="2400" dirty="0" smtClean="0"/>
              <a:t>answer? </a:t>
            </a:r>
            <a:r>
              <a:rPr lang="en-US" sz="2400" dirty="0" smtClean="0">
                <a:solidFill>
                  <a:srgbClr val="FF0000"/>
                </a:solidFill>
              </a:rPr>
              <a:t>batch</a:t>
            </a:r>
          </a:p>
          <a:p>
            <a:pPr lvl="1"/>
            <a:r>
              <a:rPr lang="en-US" sz="2000" dirty="0" smtClean="0"/>
              <a:t>AKA: Data at rest</a:t>
            </a:r>
          </a:p>
          <a:p>
            <a:pPr lvl="1"/>
            <a:r>
              <a:rPr lang="en-US" sz="2000" dirty="0" smtClean="0"/>
              <a:t>Operates </a:t>
            </a:r>
            <a:r>
              <a:rPr lang="en-US" sz="2000" dirty="0" smtClean="0"/>
              <a:t>on finite size data </a:t>
            </a:r>
            <a:r>
              <a:rPr lang="en-US" sz="2000" dirty="0" smtClean="0"/>
              <a:t>sets, and terminate when all data has been processed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smtClean="0"/>
              <a:t>Clash: should I Stream, or should I Batch?</a:t>
            </a:r>
            <a:endParaRPr lang="en-US" baseline="30000" dirty="0"/>
          </a:p>
        </p:txBody>
      </p:sp>
    </p:spTree>
    <p:extLst>
      <p:ext uri="{BB962C8B-B14F-4D97-AF65-F5344CB8AC3E}">
        <p14:creationId xmlns:p14="http://schemas.microsoft.com/office/powerpoint/2010/main" val="2813064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Big Data Illustrated – A </a:t>
            </a:r>
            <a:r>
              <a:rPr lang="en-US" dirty="0"/>
              <a:t>P</a:t>
            </a:r>
            <a:r>
              <a:rPr lang="en-US" dirty="0" smtClean="0"/>
              <a:t>opular Real World Pattern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2691442" y="1863305"/>
            <a:ext cx="1581509" cy="9144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Data Stream</a:t>
            </a:r>
          </a:p>
          <a:p>
            <a:pPr algn="ctr"/>
            <a:r>
              <a:rPr lang="en-US" dirty="0" smtClean="0"/>
              <a:t>(Kafka)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7545805" y="1845582"/>
            <a:ext cx="1837426" cy="9144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Prediction</a:t>
            </a:r>
          </a:p>
          <a:p>
            <a:pPr algn="ctr"/>
            <a:r>
              <a:rPr lang="en-US" dirty="0" smtClean="0"/>
              <a:t>(Storm)</a:t>
            </a:r>
            <a:endParaRPr lang="en-US" dirty="0"/>
          </a:p>
        </p:txBody>
      </p:sp>
      <p:cxnSp>
        <p:nvCxnSpPr>
          <p:cNvPr id="12" name="Straight Arrow Connector 11"/>
          <p:cNvCxnSpPr>
            <a:stCxn id="4" idx="3"/>
            <a:endCxn id="5" idx="0"/>
          </p:cNvCxnSpPr>
          <p:nvPr/>
        </p:nvCxnSpPr>
        <p:spPr>
          <a:xfrm>
            <a:off x="4272951" y="2320505"/>
            <a:ext cx="401388" cy="15286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4" idx="3"/>
            <a:endCxn id="7" idx="1"/>
          </p:cNvCxnSpPr>
          <p:nvPr/>
        </p:nvCxnSpPr>
        <p:spPr>
          <a:xfrm flipV="1">
            <a:off x="4272951" y="2302782"/>
            <a:ext cx="3272854" cy="177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7" idx="3"/>
          </p:cNvCxnSpPr>
          <p:nvPr/>
        </p:nvCxnSpPr>
        <p:spPr>
          <a:xfrm>
            <a:off x="9383231" y="2302782"/>
            <a:ext cx="22428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51" idx="0"/>
            <a:endCxn id="7" idx="2"/>
          </p:cNvCxnSpPr>
          <p:nvPr/>
        </p:nvCxnSpPr>
        <p:spPr>
          <a:xfrm flipH="1" flipV="1">
            <a:off x="8464518" y="2759982"/>
            <a:ext cx="17258" cy="12073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2479452" y="3054552"/>
            <a:ext cx="3232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Streams (continuous processing)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2329131" y="1480866"/>
            <a:ext cx="7936302" cy="1604514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Arrow Connector 26"/>
          <p:cNvCxnSpPr>
            <a:endCxn id="4" idx="1"/>
          </p:cNvCxnSpPr>
          <p:nvPr/>
        </p:nvCxnSpPr>
        <p:spPr>
          <a:xfrm>
            <a:off x="1449238" y="2320505"/>
            <a:ext cx="12422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7798102" y="3217181"/>
            <a:ext cx="793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Model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400091" y="1912677"/>
            <a:ext cx="12159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Real-time</a:t>
            </a:r>
          </a:p>
          <a:p>
            <a:r>
              <a:rPr lang="en-US" dirty="0" smtClean="0"/>
              <a:t>Bus GPS</a:t>
            </a:r>
            <a:br>
              <a:rPr lang="en-US" dirty="0" smtClean="0"/>
            </a:br>
            <a:r>
              <a:rPr lang="en-US" dirty="0" smtClean="0"/>
              <a:t>Data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10338455" y="1912677"/>
            <a:ext cx="913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Bus ETA</a:t>
            </a:r>
            <a:endParaRPr lang="en-US" dirty="0"/>
          </a:p>
        </p:txBody>
      </p:sp>
      <p:pic>
        <p:nvPicPr>
          <p:cNvPr id="1026" name="Picture 2" descr="ildergebnis für dublin bus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757" y="1023832"/>
            <a:ext cx="951032" cy="1103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28" name="Group 1027"/>
          <p:cNvGrpSpPr/>
          <p:nvPr/>
        </p:nvGrpSpPr>
        <p:grpSpPr>
          <a:xfrm>
            <a:off x="970756" y="3700731"/>
            <a:ext cx="9294677" cy="1973846"/>
            <a:chOff x="970756" y="3700731"/>
            <a:chExt cx="9294677" cy="1973846"/>
          </a:xfrm>
        </p:grpSpPr>
        <p:sp>
          <p:nvSpPr>
            <p:cNvPr id="5" name="Rounded Rectangle 4"/>
            <p:cNvSpPr/>
            <p:nvPr/>
          </p:nvSpPr>
          <p:spPr>
            <a:xfrm>
              <a:off x="3887180" y="3849138"/>
              <a:ext cx="1574318" cy="91440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Historical Data DBMS</a:t>
              </a:r>
            </a:p>
            <a:p>
              <a:pPr algn="ctr"/>
              <a:r>
                <a:rPr lang="en-US" dirty="0" smtClean="0"/>
                <a:t>(Hive) </a:t>
              </a:r>
              <a:endParaRPr lang="en-US" dirty="0"/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4846" y="4001974"/>
              <a:ext cx="677998" cy="677998"/>
            </a:xfrm>
            <a:prstGeom prst="rect">
              <a:avLst/>
            </a:prstGeom>
          </p:spPr>
        </p:pic>
        <p:sp>
          <p:nvSpPr>
            <p:cNvPr id="8" name="Rounded Rectangle 7"/>
            <p:cNvSpPr/>
            <p:nvPr/>
          </p:nvSpPr>
          <p:spPr>
            <a:xfrm>
              <a:off x="5828844" y="3849137"/>
              <a:ext cx="1837426" cy="91440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Model Training</a:t>
              </a:r>
            </a:p>
            <a:p>
              <a:pPr algn="ctr"/>
              <a:r>
                <a:rPr lang="en-US" dirty="0" smtClean="0"/>
                <a:t>(Spark)</a:t>
              </a:r>
              <a:endParaRPr lang="en-US" dirty="0"/>
            </a:p>
          </p:txBody>
        </p:sp>
        <p:cxnSp>
          <p:nvCxnSpPr>
            <p:cNvPr id="10" name="Straight Arrow Connector 9"/>
            <p:cNvCxnSpPr>
              <a:stCxn id="5" idx="3"/>
              <a:endCxn id="8" idx="1"/>
            </p:cNvCxnSpPr>
            <p:nvPr/>
          </p:nvCxnSpPr>
          <p:spPr>
            <a:xfrm flipV="1">
              <a:off x="5461498" y="4306337"/>
              <a:ext cx="367346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ectangle 22"/>
            <p:cNvSpPr/>
            <p:nvPr/>
          </p:nvSpPr>
          <p:spPr>
            <a:xfrm>
              <a:off x="2329131" y="3700731"/>
              <a:ext cx="7936302" cy="1604514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2518912" y="5305245"/>
              <a:ext cx="43999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Batch (e.g. learn a new model once a month)</a:t>
              </a:r>
              <a:endParaRPr lang="en-US" dirty="0"/>
            </a:p>
          </p:txBody>
        </p:sp>
        <p:cxnSp>
          <p:nvCxnSpPr>
            <p:cNvPr id="38" name="Straight Arrow Connector 37"/>
            <p:cNvCxnSpPr>
              <a:endCxn id="5" idx="1"/>
            </p:cNvCxnSpPr>
            <p:nvPr/>
          </p:nvCxnSpPr>
          <p:spPr>
            <a:xfrm>
              <a:off x="1570986" y="4306337"/>
              <a:ext cx="2316194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/>
            <p:cNvSpPr txBox="1"/>
            <p:nvPr/>
          </p:nvSpPr>
          <p:spPr>
            <a:xfrm>
              <a:off x="970756" y="4675670"/>
              <a:ext cx="974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Archives</a:t>
              </a:r>
              <a:endParaRPr lang="en-US" dirty="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1918823" y="3990112"/>
              <a:ext cx="15886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Import (Scoop)</a:t>
              </a:r>
              <a:endParaRPr lang="en-US" dirty="0"/>
            </a:p>
          </p:txBody>
        </p:sp>
        <p:cxnSp>
          <p:nvCxnSpPr>
            <p:cNvPr id="48" name="Straight Arrow Connector 47"/>
            <p:cNvCxnSpPr>
              <a:stCxn id="8" idx="3"/>
              <a:endCxn id="51" idx="1"/>
            </p:cNvCxnSpPr>
            <p:nvPr/>
          </p:nvCxnSpPr>
          <p:spPr>
            <a:xfrm>
              <a:off x="7666270" y="4306337"/>
              <a:ext cx="47650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1" name="Picture 5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2777" y="3967338"/>
            <a:ext cx="677998" cy="677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69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On-Premise (self-hosted) Big Data Distributions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Hortonworks Hadoop Distribution </a:t>
            </a:r>
            <a:r>
              <a:rPr lang="en-US" dirty="0" smtClean="0">
                <a:solidFill>
                  <a:srgbClr val="FF0000"/>
                </a:solidFill>
              </a:rPr>
              <a:t>(used in </a:t>
            </a:r>
            <a:r>
              <a:rPr lang="en-US" dirty="0" smtClean="0">
                <a:solidFill>
                  <a:srgbClr val="FF0000"/>
                </a:solidFill>
              </a:rPr>
              <a:t>this lab)</a:t>
            </a:r>
          </a:p>
          <a:p>
            <a:pPr lvl="1"/>
            <a:r>
              <a:rPr lang="en-US" dirty="0" smtClean="0"/>
              <a:t>Cloudera Hadoop Distribution</a:t>
            </a:r>
          </a:p>
          <a:p>
            <a:pPr lvl="1"/>
            <a:r>
              <a:rPr lang="en-US" dirty="0" err="1" smtClean="0"/>
              <a:t>MapR</a:t>
            </a:r>
            <a:r>
              <a:rPr lang="en-US" dirty="0" smtClean="0"/>
              <a:t> Hadoop Distribution</a:t>
            </a:r>
          </a:p>
          <a:p>
            <a:pPr lvl="1"/>
            <a:r>
              <a:rPr lang="en-US" dirty="0" smtClean="0"/>
              <a:t>IBM Open Platform with Apache Hadoop</a:t>
            </a:r>
          </a:p>
          <a:p>
            <a:pPr lvl="1"/>
            <a:r>
              <a:rPr lang="en-US" dirty="0" smtClean="0"/>
              <a:t>DC/OS, Mesosphere</a:t>
            </a:r>
          </a:p>
          <a:p>
            <a:pPr lvl="1"/>
            <a:r>
              <a:rPr lang="is-IS" dirty="0" smtClean="0"/>
              <a:t>…</a:t>
            </a:r>
            <a:endParaRPr lang="en-US" dirty="0" smtClean="0"/>
          </a:p>
          <a:p>
            <a:r>
              <a:rPr lang="is-IS" sz="2400" dirty="0" smtClean="0"/>
              <a:t>Cloud-based (all-purposes) Big Data Platforms as a Service</a:t>
            </a:r>
          </a:p>
          <a:p>
            <a:pPr lvl="1"/>
            <a:r>
              <a:rPr lang="is-IS" dirty="0" smtClean="0">
                <a:solidFill>
                  <a:srgbClr val="FF0000"/>
                </a:solidFill>
              </a:rPr>
              <a:t>EPFL IC Cluster (used in this lab)</a:t>
            </a:r>
          </a:p>
          <a:p>
            <a:pPr lvl="1"/>
            <a:r>
              <a:rPr lang="is-IS" dirty="0" smtClean="0"/>
              <a:t>Amazon </a:t>
            </a:r>
            <a:r>
              <a:rPr lang="is-IS" dirty="0" smtClean="0"/>
              <a:t>EMR</a:t>
            </a:r>
          </a:p>
          <a:p>
            <a:pPr lvl="1"/>
            <a:r>
              <a:rPr lang="is-IS" dirty="0" smtClean="0"/>
              <a:t>Microsoft Azure HDInsight</a:t>
            </a:r>
          </a:p>
          <a:p>
            <a:pPr lvl="1"/>
            <a:r>
              <a:rPr lang="is-IS" dirty="0" smtClean="0"/>
              <a:t>Alibaba Cloud E-MapReduce</a:t>
            </a:r>
          </a:p>
          <a:p>
            <a:pPr lvl="1"/>
            <a:r>
              <a:rPr lang="is-IS" dirty="0" smtClean="0"/>
              <a:t>...</a:t>
            </a:r>
          </a:p>
          <a:p>
            <a:endParaRPr lang="is-IS" sz="2400" dirty="0"/>
          </a:p>
          <a:p>
            <a:endParaRPr lang="en-US" sz="2400" dirty="0" smtClean="0"/>
          </a:p>
          <a:p>
            <a:endParaRPr lang="en-US" sz="2000" dirty="0" smtClean="0"/>
          </a:p>
          <a:p>
            <a:pPr lvl="1"/>
            <a:endParaRPr lang="en-US" sz="2000" dirty="0" smtClean="0"/>
          </a:p>
          <a:p>
            <a:endParaRPr lang="en-US" sz="2400" dirty="0"/>
          </a:p>
        </p:txBody>
      </p:sp>
      <p:sp>
        <p:nvSpPr>
          <p:cNvPr id="4" name="Title 3">
            <a:extLst>
              <a:ext uri="{FF2B5EF4-FFF2-40B4-BE49-F238E27FC236}">
                <a16:creationId xmlns="" xmlns:a16="http://schemas.microsoft.com/office/drawing/2014/main" id="{E3F0A0C5-AEB3-5544-989E-BB246261F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Hadoop MapReduce Distributions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278783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D8E3FED1-CA82-E949-9D83-39843DB6BE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4847"/>
            <a:ext cx="11036300" cy="4782116"/>
          </a:xfrm>
        </p:spPr>
        <p:txBody>
          <a:bodyPr>
            <a:normAutofit fontScale="85000" lnSpcReduction="20000"/>
          </a:bodyPr>
          <a:lstStyle/>
          <a:p>
            <a:r>
              <a:rPr lang="en-US" sz="3600" dirty="0" smtClean="0"/>
              <a:t>Before you start confirm that you are listed in, and contact us if you are in the red groups: </a:t>
            </a:r>
          </a:p>
          <a:p>
            <a:pPr lvl="1"/>
            <a:r>
              <a:rPr lang="en-US" sz="3200" dirty="0">
                <a:hlinkClick r:id="rId3"/>
              </a:rPr>
              <a:t>https://</a:t>
            </a:r>
            <a:r>
              <a:rPr lang="en-US" sz="3200" dirty="0" smtClean="0">
                <a:hlinkClick r:id="rId3"/>
              </a:rPr>
              <a:t>git-dslab.epfl.ch/dslab2018/homework1-checkpoint/blob/master/homework1_report_21_03_2018.pdf</a:t>
            </a:r>
            <a:endParaRPr lang="en-US" sz="3200" dirty="0" smtClean="0"/>
          </a:p>
          <a:p>
            <a:pPr lvl="1"/>
            <a:endParaRPr lang="en-US" sz="3200" dirty="0"/>
          </a:p>
          <a:p>
            <a:r>
              <a:rPr lang="en-US" sz="3600" dirty="0" smtClean="0"/>
              <a:t>Get </a:t>
            </a:r>
            <a:r>
              <a:rPr lang="en-US" sz="3600" dirty="0" smtClean="0"/>
              <a:t>the </a:t>
            </a:r>
            <a:r>
              <a:rPr lang="en-US" sz="3600" b="1" dirty="0" err="1"/>
              <a:t>DSLab</a:t>
            </a:r>
            <a:r>
              <a:rPr lang="en-US" sz="3600" b="1" dirty="0"/>
              <a:t> Week </a:t>
            </a:r>
            <a:r>
              <a:rPr lang="en-US" sz="3600" b="1" dirty="0" smtClean="0"/>
              <a:t>5 </a:t>
            </a:r>
            <a:r>
              <a:rPr lang="en-US" sz="3600" dirty="0" smtClean="0"/>
              <a:t>exercise </a:t>
            </a:r>
            <a:r>
              <a:rPr lang="en-US" sz="3600" dirty="0" smtClean="0"/>
              <a:t>instructions:</a:t>
            </a:r>
            <a:endParaRPr lang="en-US" sz="3600" dirty="0" smtClean="0"/>
          </a:p>
          <a:p>
            <a:pPr lvl="1"/>
            <a:r>
              <a:rPr lang="en-US" sz="3200" dirty="0">
                <a:hlinkClick r:id="rId4"/>
              </a:rPr>
              <a:t>https://</a:t>
            </a:r>
            <a:r>
              <a:rPr lang="en-US" sz="3200" dirty="0" smtClean="0">
                <a:hlinkClick r:id="rId4"/>
              </a:rPr>
              <a:t>github.com/dslab2018/dslab2018.github.io/tree/master/labs/week5</a:t>
            </a:r>
            <a:endParaRPr lang="en-US" sz="3600" dirty="0" smtClean="0"/>
          </a:p>
          <a:p>
            <a:endParaRPr lang="en-US" sz="3600" dirty="0"/>
          </a:p>
          <a:p>
            <a:r>
              <a:rPr lang="en-US" sz="3600" dirty="0" smtClean="0"/>
              <a:t>Communications</a:t>
            </a:r>
            <a:r>
              <a:rPr lang="en-US" sz="3600" dirty="0" smtClean="0"/>
              <a:t>:</a:t>
            </a:r>
          </a:p>
          <a:p>
            <a:pPr lvl="1"/>
            <a:r>
              <a:rPr lang="en-US" sz="3200" dirty="0" smtClean="0">
                <a:hlinkClick r:id="rId5"/>
              </a:rPr>
              <a:t>https</a:t>
            </a:r>
            <a:r>
              <a:rPr lang="en-US" sz="3200" dirty="0">
                <a:hlinkClick r:id="rId5"/>
              </a:rPr>
              <a:t>://</a:t>
            </a:r>
            <a:r>
              <a:rPr lang="en-US" sz="3200" dirty="0" smtClean="0">
                <a:hlinkClick r:id="rId5"/>
              </a:rPr>
              <a:t>mattermost-dslab.epfl.ch</a:t>
            </a:r>
            <a:endParaRPr lang="en-US" sz="3200" dirty="0" smtClean="0"/>
          </a:p>
          <a:p>
            <a:pPr lvl="1"/>
            <a:r>
              <a:rPr lang="en-US" sz="3200" dirty="0" smtClean="0"/>
              <a:t>Remember we have office hours on Fridays for the graded projects</a:t>
            </a:r>
            <a:endParaRPr lang="en-US" sz="3200" dirty="0"/>
          </a:p>
          <a:p>
            <a:pPr marL="0" indent="0">
              <a:buNone/>
            </a:pPr>
            <a:endParaRPr lang="en-US" sz="3600" dirty="0"/>
          </a:p>
          <a:p>
            <a:pPr marL="0" indent="0">
              <a:buNone/>
            </a:pPr>
            <a:endParaRPr lang="en-US" sz="3600" dirty="0"/>
          </a:p>
        </p:txBody>
      </p:sp>
      <p:sp>
        <p:nvSpPr>
          <p:cNvPr id="4" name="Title 3">
            <a:extLst>
              <a:ext uri="{FF2B5EF4-FFF2-40B4-BE49-F238E27FC236}">
                <a16:creationId xmlns="" xmlns:a16="http://schemas.microsoft.com/office/drawing/2014/main" id="{E3F0A0C5-AEB3-5544-989E-BB246261F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This week’s </a:t>
            </a:r>
            <a:r>
              <a:rPr lang="en-US" sz="4000" dirty="0" smtClean="0"/>
              <a:t>exercises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570217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D8E3FED1-CA82-E949-9D83-39843DB6BE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82701"/>
            <a:ext cx="10515600" cy="4894262"/>
          </a:xfrm>
        </p:spPr>
        <p:txBody>
          <a:bodyPr>
            <a:normAutofit fontScale="92500" lnSpcReduction="20000"/>
          </a:bodyPr>
          <a:lstStyle/>
          <a:p>
            <a:r>
              <a:rPr lang="en-US" sz="3200" dirty="0"/>
              <a:t>Head over to the course webpage</a:t>
            </a:r>
          </a:p>
          <a:p>
            <a:pPr lvl="1"/>
            <a:r>
              <a:rPr lang="en-US" sz="2800" dirty="0">
                <a:hlinkClick r:id="rId3"/>
              </a:rPr>
              <a:t>https://dslab2018.github.io/</a:t>
            </a:r>
            <a:endParaRPr lang="en-US" sz="2800" dirty="0"/>
          </a:p>
          <a:p>
            <a:pPr marL="0" indent="0">
              <a:buNone/>
            </a:pPr>
            <a:endParaRPr lang="en-US" sz="1600" dirty="0"/>
          </a:p>
          <a:p>
            <a:r>
              <a:rPr lang="en-US" sz="3200" dirty="0"/>
              <a:t>Configure &amp; Run Oracle </a:t>
            </a:r>
            <a:r>
              <a:rPr lang="en-US" sz="3200" dirty="0" err="1"/>
              <a:t>VirtualBox</a:t>
            </a:r>
            <a:endParaRPr lang="en-US" sz="3200" dirty="0"/>
          </a:p>
          <a:p>
            <a:r>
              <a:rPr lang="en-US" sz="3200" dirty="0"/>
              <a:t>Download, configure &amp; start the </a:t>
            </a:r>
            <a:r>
              <a:rPr lang="en-US" sz="3200" dirty="0" err="1"/>
              <a:t>DSLab</a:t>
            </a:r>
            <a:r>
              <a:rPr lang="en-US" sz="3200" dirty="0"/>
              <a:t> VM</a:t>
            </a:r>
          </a:p>
          <a:p>
            <a:pPr lvl="1"/>
            <a:r>
              <a:rPr lang="en-US" sz="2800" dirty="0"/>
              <a:t>Ubuntu </a:t>
            </a:r>
            <a:r>
              <a:rPr lang="en-US" sz="2800" dirty="0" err="1"/>
              <a:t>linux</a:t>
            </a:r>
            <a:endParaRPr lang="en-US" sz="2800" dirty="0"/>
          </a:p>
          <a:p>
            <a:pPr lvl="1"/>
            <a:r>
              <a:rPr lang="en-US" sz="2800" b="1" dirty="0"/>
              <a:t>Anaconda (Python 3), </a:t>
            </a:r>
            <a:r>
              <a:rPr lang="en-US" sz="2800" b="1" dirty="0" err="1"/>
              <a:t>git</a:t>
            </a:r>
            <a:r>
              <a:rPr lang="en-US" sz="2800" b="1" dirty="0"/>
              <a:t>, </a:t>
            </a:r>
            <a:r>
              <a:rPr lang="en-US" sz="2800" b="1" dirty="0" smtClean="0"/>
              <a:t>Docker</a:t>
            </a:r>
            <a:r>
              <a:rPr lang="en-US" sz="2800" dirty="0" smtClean="0"/>
              <a:t>/ </a:t>
            </a:r>
            <a:r>
              <a:rPr lang="en-US" sz="2800" dirty="0" err="1"/>
              <a:t>pySpark</a:t>
            </a:r>
            <a:r>
              <a:rPr lang="en-US" sz="2800" dirty="0"/>
              <a:t>, </a:t>
            </a:r>
            <a:r>
              <a:rPr lang="en-US" sz="2800" dirty="0" err="1"/>
              <a:t>pyCharm</a:t>
            </a:r>
            <a:endParaRPr lang="en-US" sz="2800" dirty="0"/>
          </a:p>
          <a:p>
            <a:pPr lvl="1"/>
            <a:r>
              <a:rPr lang="en-US" sz="2800" i="1" dirty="0"/>
              <a:t>{</a:t>
            </a:r>
            <a:r>
              <a:rPr lang="en-US" sz="2800" i="1" u="sng" dirty="0"/>
              <a:t>username</a:t>
            </a:r>
            <a:r>
              <a:rPr lang="en-US" sz="2800" i="1" dirty="0"/>
              <a:t>: student, </a:t>
            </a:r>
            <a:r>
              <a:rPr lang="en-US" sz="2800" i="1" u="sng" dirty="0"/>
              <a:t>password</a:t>
            </a:r>
            <a:r>
              <a:rPr lang="en-US" sz="2800" i="1" dirty="0"/>
              <a:t>: student</a:t>
            </a:r>
            <a:r>
              <a:rPr lang="en-US" sz="2800" i="1" dirty="0" smtClean="0"/>
              <a:t>}</a:t>
            </a:r>
          </a:p>
          <a:p>
            <a:endParaRPr lang="en-US" sz="3200" dirty="0" smtClean="0"/>
          </a:p>
          <a:p>
            <a:r>
              <a:rPr lang="en-US" sz="3200" dirty="0" smtClean="0"/>
              <a:t>If you want to try the big data platform at </a:t>
            </a:r>
            <a:r>
              <a:rPr lang="en-US" sz="3200" dirty="0"/>
              <a:t>home</a:t>
            </a:r>
          </a:p>
          <a:p>
            <a:pPr lvl="1"/>
            <a:r>
              <a:rPr lang="en-US" dirty="0"/>
              <a:t>Download, configure &amp; start the HDP (not HDF) Sandbox</a:t>
            </a:r>
          </a:p>
          <a:p>
            <a:pPr lvl="2"/>
            <a:r>
              <a:rPr lang="en-US" i="1" dirty="0">
                <a:hlinkClick r:id="rId4"/>
              </a:rPr>
              <a:t>https://hortonworks.com/downloads/#sandbox</a:t>
            </a:r>
            <a:r>
              <a:rPr lang="en-US" i="1" dirty="0"/>
              <a:t> (registration required)</a:t>
            </a:r>
          </a:p>
          <a:p>
            <a:pPr lvl="2"/>
            <a:r>
              <a:rPr lang="en-US" i="1" dirty="0"/>
              <a:t>You </a:t>
            </a:r>
            <a:r>
              <a:rPr lang="en-US" i="1" dirty="0" smtClean="0"/>
              <a:t>can choose </a:t>
            </a:r>
            <a:r>
              <a:rPr lang="en-US" i="1" dirty="0"/>
              <a:t>between the VM for </a:t>
            </a:r>
            <a:r>
              <a:rPr lang="en-US" i="1" dirty="0" err="1"/>
              <a:t>VirtualBox</a:t>
            </a:r>
            <a:r>
              <a:rPr lang="en-US" i="1" dirty="0"/>
              <a:t> or </a:t>
            </a:r>
            <a:r>
              <a:rPr lang="en-US" i="1" dirty="0" smtClean="0"/>
              <a:t>Docker</a:t>
            </a:r>
            <a:endParaRPr lang="en-US" sz="3200" i="1" dirty="0"/>
          </a:p>
          <a:p>
            <a:endParaRPr lang="en-US" sz="9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E3F0A0C5-AEB3-5544-989E-BB246261F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Start your engines!</a:t>
            </a:r>
          </a:p>
        </p:txBody>
      </p:sp>
    </p:spTree>
    <p:extLst>
      <p:ext uri="{BB962C8B-B14F-4D97-AF65-F5344CB8AC3E}">
        <p14:creationId xmlns:p14="http://schemas.microsoft.com/office/powerpoint/2010/main" val="29164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8C527B0-C37F-4046-B120-56DE08664E9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Today’s lab</a:t>
            </a:r>
            <a:r>
              <a:rPr lang="en-US" sz="4800" dirty="0"/>
              <a:t/>
            </a:r>
            <a:br>
              <a:rPr lang="en-US" sz="4800" dirty="0"/>
            </a:br>
            <a:r>
              <a:rPr lang="en-US" sz="4400" dirty="0"/>
              <a:t>week </a:t>
            </a:r>
            <a:r>
              <a:rPr lang="en-US" sz="4400" dirty="0" smtClean="0"/>
              <a:t>#5</a:t>
            </a:r>
            <a:r>
              <a:rPr lang="en-US" sz="4400" dirty="0"/>
              <a:t/>
            </a:r>
            <a:br>
              <a:rPr lang="en-US" sz="4400" dirty="0"/>
            </a:br>
            <a:r>
              <a:rPr lang="en-US" sz="4400" dirty="0"/>
              <a:t/>
            </a:r>
            <a:br>
              <a:rPr lang="en-US" sz="4400" dirty="0"/>
            </a:br>
            <a:r>
              <a:rPr lang="en-US" sz="3600" dirty="0" smtClean="0"/>
              <a:t>Hadoop</a:t>
            </a:r>
            <a:r>
              <a:rPr lang="en-US" sz="3600" dirty="0"/>
              <a:t/>
            </a:r>
            <a:br>
              <a:rPr lang="en-US" sz="3600" dirty="0"/>
            </a:br>
            <a:r>
              <a:rPr lang="en-US" sz="3600" dirty="0"/>
              <a:t/>
            </a:r>
            <a:br>
              <a:rPr lang="en-US" sz="3600" dirty="0"/>
            </a:br>
            <a:endParaRPr lang="en-US" sz="4000" dirty="0"/>
          </a:p>
        </p:txBody>
      </p:sp>
      <p:grpSp>
        <p:nvGrpSpPr>
          <p:cNvPr id="3" name="Group 2">
            <a:extLst>
              <a:ext uri="{FF2B5EF4-FFF2-40B4-BE49-F238E27FC236}">
                <a16:creationId xmlns="" xmlns:a16="http://schemas.microsoft.com/office/drawing/2014/main" id="{ED6A1A67-FB8E-DB4B-9BE4-0A97F292E86E}"/>
              </a:ext>
            </a:extLst>
          </p:cNvPr>
          <p:cNvGrpSpPr/>
          <p:nvPr/>
        </p:nvGrpSpPr>
        <p:grpSpPr>
          <a:xfrm>
            <a:off x="4645671" y="1312040"/>
            <a:ext cx="2422094" cy="2900772"/>
            <a:chOff x="9512402" y="940257"/>
            <a:chExt cx="2422094" cy="2900772"/>
          </a:xfrm>
        </p:grpSpPr>
        <p:pic>
          <p:nvPicPr>
            <p:cNvPr id="4" name="Picture 4" descr="ésultat de recherche d'images pour &quot;dorina thanou&quot;">
              <a:extLst>
                <a:ext uri="{FF2B5EF4-FFF2-40B4-BE49-F238E27FC236}">
                  <a16:creationId xmlns="" xmlns:a16="http://schemas.microsoft.com/office/drawing/2014/main" id="{AF02E77B-0DD9-7D44-891A-695DC44E6C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07181" y="940257"/>
              <a:ext cx="1227315" cy="12273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2" descr="ésultat de recherche d'images pour &quot;Julien Eberle&quot;">
              <a:extLst>
                <a:ext uri="{FF2B5EF4-FFF2-40B4-BE49-F238E27FC236}">
                  <a16:creationId xmlns="" xmlns:a16="http://schemas.microsoft.com/office/drawing/2014/main" id="{4A369F6C-86F2-B74D-B3D2-ECDE2E9986F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12402" y="1245734"/>
              <a:ext cx="1029975" cy="10299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5" descr="https://datascience.ch/wp-content/uploads/2014/04/Olivierv3.jpg">
              <a:extLst>
                <a:ext uri="{FF2B5EF4-FFF2-40B4-BE49-F238E27FC236}">
                  <a16:creationId xmlns="" xmlns:a16="http://schemas.microsoft.com/office/drawing/2014/main" id="{C69511A1-4360-264F-B220-A68E96BD3A7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83493" y="2453068"/>
              <a:ext cx="1144429" cy="11247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="" xmlns:a16="http://schemas.microsoft.com/office/drawing/2014/main" id="{F0FF52DA-985C-A849-B01B-F9D93FC786A6}"/>
                </a:ext>
              </a:extLst>
            </p:cNvPr>
            <p:cNvSpPr txBox="1"/>
            <p:nvPr/>
          </p:nvSpPr>
          <p:spPr>
            <a:xfrm>
              <a:off x="10409050" y="3533252"/>
              <a:ext cx="109331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Weeks 1 &amp; 2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="" xmlns:a16="http://schemas.microsoft.com/office/drawing/2014/main" id="{5F147735-8E2D-F44C-AA27-D438BEBE37DF}"/>
                </a:ext>
              </a:extLst>
            </p:cNvPr>
            <p:cNvSpPr txBox="1"/>
            <p:nvPr/>
          </p:nvSpPr>
          <p:spPr>
            <a:xfrm>
              <a:off x="10955708" y="2145291"/>
              <a:ext cx="73109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Week 4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="" xmlns:a16="http://schemas.microsoft.com/office/drawing/2014/main" id="{38BEF6CB-CF71-0D49-AAAE-4D0EE9E08338}"/>
                </a:ext>
              </a:extLst>
            </p:cNvPr>
            <p:cNvSpPr txBox="1"/>
            <p:nvPr/>
          </p:nvSpPr>
          <p:spPr>
            <a:xfrm>
              <a:off x="9661840" y="2265652"/>
              <a:ext cx="73109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Week 3</a:t>
              </a: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E49398B9-74A4-6140-B545-AF9B545AB9C9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42058" y="3026594"/>
            <a:ext cx="1207226" cy="80481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35FEA0DB-BAB0-E349-BF74-26B0D37C33C5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41600" y="4212812"/>
            <a:ext cx="1022430" cy="1348903"/>
          </a:xfrm>
          <a:prstGeom prst="rect">
            <a:avLst/>
          </a:prstGeom>
        </p:spPr>
      </p:pic>
      <p:pic>
        <p:nvPicPr>
          <p:cNvPr id="13" name="Picture 18" descr="mage result for Sandra Savchenko - de Jong">
            <a:extLst>
              <a:ext uri="{FF2B5EF4-FFF2-40B4-BE49-F238E27FC236}">
                <a16:creationId xmlns="" xmlns:a16="http://schemas.microsoft.com/office/drawing/2014/main" id="{CCB9AA59-8A86-0D4A-831C-DA52F215A3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94332" y="4220708"/>
            <a:ext cx="1022430" cy="1022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8498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28600" lvl="1">
              <a:spcBef>
                <a:spcPts val="1000"/>
              </a:spcBef>
              <a:buClr>
                <a:schemeClr val="accent1"/>
              </a:buClr>
            </a:pPr>
            <a:r>
              <a:rPr lang="en-US" sz="2800" dirty="0" smtClean="0"/>
              <a:t>Review Big </a:t>
            </a:r>
            <a:r>
              <a:rPr lang="en-US" sz="2800" dirty="0"/>
              <a:t>Data </a:t>
            </a:r>
            <a:r>
              <a:rPr lang="en-US" sz="2800" dirty="0" smtClean="0"/>
              <a:t>concepts</a:t>
            </a:r>
          </a:p>
          <a:p>
            <a:pPr marL="228600" lvl="1">
              <a:spcBef>
                <a:spcPts val="1000"/>
              </a:spcBef>
              <a:buClr>
                <a:schemeClr val="accent1"/>
              </a:buClr>
            </a:pPr>
            <a:r>
              <a:rPr lang="en-US" sz="2800" dirty="0"/>
              <a:t>Experiment with </a:t>
            </a:r>
            <a:r>
              <a:rPr lang="en-US" sz="2800" dirty="0" smtClean="0"/>
              <a:t>Big </a:t>
            </a:r>
            <a:r>
              <a:rPr lang="en-US" sz="2800" dirty="0"/>
              <a:t>Data </a:t>
            </a:r>
            <a:r>
              <a:rPr lang="en-US" sz="2800" dirty="0" smtClean="0"/>
              <a:t>technologies</a:t>
            </a:r>
            <a:endParaRPr lang="en-US" sz="2800" dirty="0"/>
          </a:p>
          <a:p>
            <a:pPr lvl="1"/>
            <a:r>
              <a:rPr lang="en-US" dirty="0" smtClean="0"/>
              <a:t>Distributed </a:t>
            </a:r>
            <a:r>
              <a:rPr lang="en-US" dirty="0" smtClean="0"/>
              <a:t>storage</a:t>
            </a:r>
            <a:endParaRPr lang="en-US" dirty="0" smtClean="0"/>
          </a:p>
          <a:p>
            <a:pPr lvl="1"/>
            <a:r>
              <a:rPr lang="en-US" dirty="0" smtClean="0"/>
              <a:t>Distributed </a:t>
            </a:r>
            <a:r>
              <a:rPr lang="en-US" dirty="0" smtClean="0"/>
              <a:t>computing</a:t>
            </a:r>
          </a:p>
          <a:p>
            <a:pPr lvl="1"/>
            <a:r>
              <a:rPr lang="en-US" dirty="0" smtClean="0"/>
              <a:t>Getting familiar with SQL on big data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This Module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988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Big Data Landscape Evolution – A Moving Target</a:t>
            </a:r>
            <a:endParaRPr lang="en-US" dirty="0"/>
          </a:p>
        </p:txBody>
      </p:sp>
      <p:pic>
        <p:nvPicPr>
          <p:cNvPr id="11" name="Picture 2" descr="ttp://mattturck.com/wp-content/uploads/2017/05/Matt-Turck-FirstMark-2017-Big-Data-Landscap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7560" y="819251"/>
            <a:ext cx="3092277" cy="2109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http://mattturck.com/wp-content/uploads/2016/03/Big-Data-Landscape-2016-v18-FINAL-1024x770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" t="924" r="890" b="713"/>
          <a:stretch/>
        </p:blipFill>
        <p:spPr bwMode="auto">
          <a:xfrm>
            <a:off x="6089904" y="857738"/>
            <a:ext cx="2696159" cy="2020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 descr="nfrastructure&#10;NoSQLDatabasesNewSQL&#10;Databses&#10;MPPDatabasesGraph&#10;Databases&#10;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2991" y="878325"/>
            <a:ext cx="2730552" cy="2050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3799565"/>
            <a:ext cx="12192000" cy="2436185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56496" y="4278993"/>
            <a:ext cx="149111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0096FF"/>
                </a:solidFill>
              </a:rPr>
              <a:t>Big Data</a:t>
            </a:r>
          </a:p>
          <a:p>
            <a:r>
              <a:rPr lang="en-US" sz="1400" dirty="0" smtClean="0">
                <a:solidFill>
                  <a:srgbClr val="FF0000"/>
                </a:solidFill>
              </a:rPr>
              <a:t>Machine Learning</a:t>
            </a:r>
          </a:p>
          <a:p>
            <a:r>
              <a:rPr lang="en-US" sz="1400" dirty="0" smtClean="0">
                <a:solidFill>
                  <a:srgbClr val="FFC000"/>
                </a:solidFill>
              </a:rPr>
              <a:t>Data Science</a:t>
            </a:r>
            <a:endParaRPr lang="en-US" sz="1400" dirty="0">
              <a:solidFill>
                <a:srgbClr val="FFC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56496" y="6429298"/>
            <a:ext cx="41236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(Sources: </a:t>
            </a:r>
            <a:r>
              <a:rPr lang="en-US" sz="1200" dirty="0"/>
              <a:t>Matt </a:t>
            </a:r>
            <a:r>
              <a:rPr lang="en-US" sz="1200" dirty="0" err="1"/>
              <a:t>Turck</a:t>
            </a:r>
            <a:r>
              <a:rPr lang="en-US" sz="1200" dirty="0"/>
              <a:t> - http://</a:t>
            </a:r>
            <a:r>
              <a:rPr lang="en-US" sz="1200" dirty="0" err="1"/>
              <a:t>mattturck.com</a:t>
            </a:r>
            <a:r>
              <a:rPr lang="en-US" sz="1200" dirty="0"/>
              <a:t> </a:t>
            </a:r>
            <a:r>
              <a:rPr lang="en-US" sz="1200" dirty="0" smtClean="0"/>
              <a:t>;  </a:t>
            </a:r>
            <a:r>
              <a:rPr lang="en-US" sz="1200" dirty="0" err="1" smtClean="0"/>
              <a:t>trends.google.ch</a:t>
            </a:r>
            <a:r>
              <a:rPr lang="en-US" sz="1200" dirty="0" smtClean="0"/>
              <a:t>)</a:t>
            </a:r>
            <a:endParaRPr lang="en-US" sz="1200" dirty="0"/>
          </a:p>
        </p:txBody>
      </p:sp>
      <p:sp>
        <p:nvSpPr>
          <p:cNvPr id="8" name="Freeform 7"/>
          <p:cNvSpPr/>
          <p:nvPr/>
        </p:nvSpPr>
        <p:spPr>
          <a:xfrm>
            <a:off x="4720590" y="3006090"/>
            <a:ext cx="3346750" cy="2971800"/>
          </a:xfrm>
          <a:custGeom>
            <a:avLst/>
            <a:gdLst>
              <a:gd name="connsiteX0" fmla="*/ 0 w 3337560"/>
              <a:gd name="connsiteY0" fmla="*/ 0 h 2971800"/>
              <a:gd name="connsiteX1" fmla="*/ 3314700 w 3337560"/>
              <a:gd name="connsiteY1" fmla="*/ 902970 h 2971800"/>
              <a:gd name="connsiteX2" fmla="*/ 3337560 w 3337560"/>
              <a:gd name="connsiteY2" fmla="*/ 2971800 h 2971800"/>
              <a:gd name="connsiteX3" fmla="*/ 3337560 w 3337560"/>
              <a:gd name="connsiteY3" fmla="*/ 2971800 h 2971800"/>
              <a:gd name="connsiteX0" fmla="*/ 0 w 3337560"/>
              <a:gd name="connsiteY0" fmla="*/ 0 h 2971800"/>
              <a:gd name="connsiteX1" fmla="*/ 3337560 w 3337560"/>
              <a:gd name="connsiteY1" fmla="*/ 902970 h 2971800"/>
              <a:gd name="connsiteX2" fmla="*/ 3337560 w 3337560"/>
              <a:gd name="connsiteY2" fmla="*/ 2971800 h 2971800"/>
              <a:gd name="connsiteX3" fmla="*/ 3337560 w 3337560"/>
              <a:gd name="connsiteY3" fmla="*/ 2971800 h 2971800"/>
              <a:gd name="connsiteX0" fmla="*/ 0 w 3346750"/>
              <a:gd name="connsiteY0" fmla="*/ 0 h 2971800"/>
              <a:gd name="connsiteX1" fmla="*/ 3346750 w 3346750"/>
              <a:gd name="connsiteY1" fmla="*/ 907565 h 2971800"/>
              <a:gd name="connsiteX2" fmla="*/ 3337560 w 3346750"/>
              <a:gd name="connsiteY2" fmla="*/ 2971800 h 2971800"/>
              <a:gd name="connsiteX3" fmla="*/ 3337560 w 3346750"/>
              <a:gd name="connsiteY3" fmla="*/ 2971800 h 297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46750" h="2971800">
                <a:moveTo>
                  <a:pt x="0" y="0"/>
                </a:moveTo>
                <a:lnTo>
                  <a:pt x="3346750" y="907565"/>
                </a:lnTo>
                <a:cubicBezTo>
                  <a:pt x="3343687" y="1595643"/>
                  <a:pt x="3339092" y="2627761"/>
                  <a:pt x="3337560" y="2971800"/>
                </a:cubicBezTo>
                <a:lnTo>
                  <a:pt x="3337560" y="2971800"/>
                </a:lnTo>
              </a:path>
            </a:pathLst>
          </a:cu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/>
          <p:cNvSpPr/>
          <p:nvPr/>
        </p:nvSpPr>
        <p:spPr>
          <a:xfrm>
            <a:off x="7418967" y="3006090"/>
            <a:ext cx="2468208" cy="2971800"/>
          </a:xfrm>
          <a:custGeom>
            <a:avLst/>
            <a:gdLst>
              <a:gd name="connsiteX0" fmla="*/ 0 w 3337560"/>
              <a:gd name="connsiteY0" fmla="*/ 0 h 2971800"/>
              <a:gd name="connsiteX1" fmla="*/ 3314700 w 3337560"/>
              <a:gd name="connsiteY1" fmla="*/ 902970 h 2971800"/>
              <a:gd name="connsiteX2" fmla="*/ 3337560 w 3337560"/>
              <a:gd name="connsiteY2" fmla="*/ 2971800 h 2971800"/>
              <a:gd name="connsiteX3" fmla="*/ 3337560 w 3337560"/>
              <a:gd name="connsiteY3" fmla="*/ 2971800 h 2971800"/>
              <a:gd name="connsiteX0" fmla="*/ 0 w 3337560"/>
              <a:gd name="connsiteY0" fmla="*/ 0 h 2971800"/>
              <a:gd name="connsiteX1" fmla="*/ 3337560 w 3337560"/>
              <a:gd name="connsiteY1" fmla="*/ 902970 h 2971800"/>
              <a:gd name="connsiteX2" fmla="*/ 3337560 w 3337560"/>
              <a:gd name="connsiteY2" fmla="*/ 2971800 h 2971800"/>
              <a:gd name="connsiteX3" fmla="*/ 3337560 w 3337560"/>
              <a:gd name="connsiteY3" fmla="*/ 2971800 h 2971800"/>
              <a:gd name="connsiteX0" fmla="*/ 0 w 3346750"/>
              <a:gd name="connsiteY0" fmla="*/ 0 h 2971800"/>
              <a:gd name="connsiteX1" fmla="*/ 3346750 w 3346750"/>
              <a:gd name="connsiteY1" fmla="*/ 907565 h 2971800"/>
              <a:gd name="connsiteX2" fmla="*/ 3337560 w 3346750"/>
              <a:gd name="connsiteY2" fmla="*/ 2971800 h 2971800"/>
              <a:gd name="connsiteX3" fmla="*/ 3337560 w 3346750"/>
              <a:gd name="connsiteY3" fmla="*/ 2971800 h 2971800"/>
              <a:gd name="connsiteX0" fmla="*/ 0 w 2468208"/>
              <a:gd name="connsiteY0" fmla="*/ 0 h 2971800"/>
              <a:gd name="connsiteX1" fmla="*/ 2468208 w 2468208"/>
              <a:gd name="connsiteY1" fmla="*/ 907565 h 2971800"/>
              <a:gd name="connsiteX2" fmla="*/ 2459018 w 2468208"/>
              <a:gd name="connsiteY2" fmla="*/ 2971800 h 2971800"/>
              <a:gd name="connsiteX3" fmla="*/ 2459018 w 2468208"/>
              <a:gd name="connsiteY3" fmla="*/ 2971800 h 297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68208" h="2971800">
                <a:moveTo>
                  <a:pt x="0" y="0"/>
                </a:moveTo>
                <a:lnTo>
                  <a:pt x="2468208" y="907565"/>
                </a:lnTo>
                <a:cubicBezTo>
                  <a:pt x="2465145" y="1595643"/>
                  <a:pt x="2460550" y="2627761"/>
                  <a:pt x="2459018" y="2971800"/>
                </a:cubicBezTo>
                <a:lnTo>
                  <a:pt x="2459018" y="2971800"/>
                </a:lnTo>
              </a:path>
            </a:pathLst>
          </a:cu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22"/>
          <p:cNvSpPr/>
          <p:nvPr/>
        </p:nvSpPr>
        <p:spPr>
          <a:xfrm>
            <a:off x="10117345" y="2952302"/>
            <a:ext cx="1123503" cy="3025588"/>
          </a:xfrm>
          <a:custGeom>
            <a:avLst/>
            <a:gdLst>
              <a:gd name="connsiteX0" fmla="*/ 0 w 3337560"/>
              <a:gd name="connsiteY0" fmla="*/ 0 h 2971800"/>
              <a:gd name="connsiteX1" fmla="*/ 3314700 w 3337560"/>
              <a:gd name="connsiteY1" fmla="*/ 902970 h 2971800"/>
              <a:gd name="connsiteX2" fmla="*/ 3337560 w 3337560"/>
              <a:gd name="connsiteY2" fmla="*/ 2971800 h 2971800"/>
              <a:gd name="connsiteX3" fmla="*/ 3337560 w 3337560"/>
              <a:gd name="connsiteY3" fmla="*/ 2971800 h 2971800"/>
              <a:gd name="connsiteX0" fmla="*/ 0 w 3337560"/>
              <a:gd name="connsiteY0" fmla="*/ 0 h 2971800"/>
              <a:gd name="connsiteX1" fmla="*/ 3337560 w 3337560"/>
              <a:gd name="connsiteY1" fmla="*/ 902970 h 2971800"/>
              <a:gd name="connsiteX2" fmla="*/ 3337560 w 3337560"/>
              <a:gd name="connsiteY2" fmla="*/ 2971800 h 2971800"/>
              <a:gd name="connsiteX3" fmla="*/ 3337560 w 3337560"/>
              <a:gd name="connsiteY3" fmla="*/ 2971800 h 2971800"/>
              <a:gd name="connsiteX0" fmla="*/ 0 w 3346750"/>
              <a:gd name="connsiteY0" fmla="*/ 0 h 2971800"/>
              <a:gd name="connsiteX1" fmla="*/ 3346750 w 3346750"/>
              <a:gd name="connsiteY1" fmla="*/ 907565 h 2971800"/>
              <a:gd name="connsiteX2" fmla="*/ 3337560 w 3346750"/>
              <a:gd name="connsiteY2" fmla="*/ 2971800 h 2971800"/>
              <a:gd name="connsiteX3" fmla="*/ 3337560 w 3346750"/>
              <a:gd name="connsiteY3" fmla="*/ 2971800 h 2971800"/>
              <a:gd name="connsiteX0" fmla="*/ 0 w 1123503"/>
              <a:gd name="connsiteY0" fmla="*/ 0 h 3025588"/>
              <a:gd name="connsiteX1" fmla="*/ 1123503 w 1123503"/>
              <a:gd name="connsiteY1" fmla="*/ 961353 h 3025588"/>
              <a:gd name="connsiteX2" fmla="*/ 1114313 w 1123503"/>
              <a:gd name="connsiteY2" fmla="*/ 3025588 h 3025588"/>
              <a:gd name="connsiteX3" fmla="*/ 1114313 w 1123503"/>
              <a:gd name="connsiteY3" fmla="*/ 3025588 h 3025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3503" h="3025588">
                <a:moveTo>
                  <a:pt x="0" y="0"/>
                </a:moveTo>
                <a:lnTo>
                  <a:pt x="1123503" y="961353"/>
                </a:lnTo>
                <a:cubicBezTo>
                  <a:pt x="1120440" y="1649431"/>
                  <a:pt x="1115845" y="2681549"/>
                  <a:pt x="1114313" y="3025588"/>
                </a:cubicBezTo>
                <a:lnTo>
                  <a:pt x="1114313" y="3025588"/>
                </a:lnTo>
              </a:path>
            </a:pathLst>
          </a:cu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4353116" y="3010345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2014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6984294" y="3010345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2016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9616150" y="3010345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2017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67841" y="3909661"/>
            <a:ext cx="1528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Google Trends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234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Get acquainted with the Big Data ecosystems</a:t>
            </a:r>
          </a:p>
          <a:p>
            <a:pPr lvl="1"/>
            <a:r>
              <a:rPr lang="en-US" dirty="0" smtClean="0"/>
              <a:t>Find your way in the Big Data jungle, explore it more efficiently</a:t>
            </a:r>
          </a:p>
          <a:p>
            <a:endParaRPr lang="en-US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Today’s Objectives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2298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Straight Arrow Connector 30"/>
          <p:cNvCxnSpPr/>
          <p:nvPr/>
        </p:nvCxnSpPr>
        <p:spPr>
          <a:xfrm>
            <a:off x="1760561" y="3965016"/>
            <a:ext cx="1965278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 flipV="1">
            <a:off x="1760561" y="1951630"/>
            <a:ext cx="2" cy="1986091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>
            <a:off x="900752" y="3937720"/>
            <a:ext cx="859809" cy="87994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Addressing the Big Data Challenges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7296" y="3456247"/>
            <a:ext cx="1106563" cy="110656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313293" y="5373381"/>
            <a:ext cx="49131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More machines: </a:t>
            </a:r>
            <a:r>
              <a:rPr lang="en-US" b="1" dirty="0" smtClean="0"/>
              <a:t>scale out </a:t>
            </a:r>
            <a:r>
              <a:rPr lang="en-US" dirty="0" smtClean="0"/>
              <a:t>(</a:t>
            </a:r>
            <a:r>
              <a:rPr lang="en-US" dirty="0" err="1" smtClean="0"/>
              <a:t>a.k.a</a:t>
            </a:r>
            <a:r>
              <a:rPr lang="en-US" dirty="0" smtClean="0"/>
              <a:t> horizontal scaling)</a:t>
            </a:r>
          </a:p>
          <a:p>
            <a:r>
              <a:rPr lang="is-IS" dirty="0" smtClean="0"/>
              <a:t>… the commodity hardware (cloud) way</a:t>
            </a: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5622875" y="2390202"/>
            <a:ext cx="1" cy="2983179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409572" y="1604890"/>
            <a:ext cx="4660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Bigger machines: </a:t>
            </a:r>
            <a:r>
              <a:rPr lang="en-US" b="1" dirty="0" smtClean="0"/>
              <a:t>scale up </a:t>
            </a:r>
            <a:r>
              <a:rPr lang="en-US" dirty="0" smtClean="0"/>
              <a:t>(</a:t>
            </a:r>
            <a:r>
              <a:rPr lang="en-US" dirty="0" err="1" smtClean="0"/>
              <a:t>a.k.a</a:t>
            </a:r>
            <a:r>
              <a:rPr lang="en-US" dirty="0" smtClean="0"/>
              <a:t> vertical scaling)</a:t>
            </a:r>
          </a:p>
          <a:p>
            <a:r>
              <a:rPr lang="is-IS" dirty="0" smtClean="0"/>
              <a:t>… </a:t>
            </a:r>
            <a:r>
              <a:rPr lang="en-US" dirty="0" smtClean="0"/>
              <a:t>the High Performance Computing way (HPC)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5622875" y="5373381"/>
            <a:ext cx="6264325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ube 19"/>
          <p:cNvSpPr/>
          <p:nvPr/>
        </p:nvSpPr>
        <p:spPr>
          <a:xfrm rot="10800000">
            <a:off x="1153488" y="2390201"/>
            <a:ext cx="2187388" cy="2187388"/>
          </a:xfrm>
          <a:prstGeom prst="cube">
            <a:avLst>
              <a:gd name="adj" fmla="val 27459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2345" y="2779059"/>
            <a:ext cx="1409672" cy="1409672"/>
          </a:xfrm>
          <a:prstGeom prst="rect">
            <a:avLst/>
          </a:prstGeom>
        </p:spPr>
      </p:pic>
      <p:sp>
        <p:nvSpPr>
          <p:cNvPr id="22" name="Cube 21"/>
          <p:cNvSpPr/>
          <p:nvPr/>
        </p:nvSpPr>
        <p:spPr>
          <a:xfrm>
            <a:off x="1153488" y="2390201"/>
            <a:ext cx="2187388" cy="2187388"/>
          </a:xfrm>
          <a:prstGeom prst="cube">
            <a:avLst>
              <a:gd name="adj" fmla="val 27459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1096919" y="4679160"/>
            <a:ext cx="442429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dirty="0" smtClean="0"/>
              <a:t>CPU 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1867840" y="1961055"/>
            <a:ext cx="45525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dirty="0" smtClean="0"/>
              <a:t>RAM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3310123" y="4014760"/>
            <a:ext cx="426399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dirty="0" smtClean="0"/>
              <a:t>DISK</a:t>
            </a:r>
            <a:endParaRPr lang="en-US" dirty="0"/>
          </a:p>
        </p:txBody>
      </p:sp>
      <p:sp>
        <p:nvSpPr>
          <p:cNvPr id="42" name="Right Arrow 41"/>
          <p:cNvSpPr/>
          <p:nvPr/>
        </p:nvSpPr>
        <p:spPr>
          <a:xfrm>
            <a:off x="4427221" y="3483895"/>
            <a:ext cx="504968" cy="359967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3725839" y="2631033"/>
            <a:ext cx="18970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Break the</a:t>
            </a:r>
          </a:p>
          <a:p>
            <a:r>
              <a:rPr lang="en-US" dirty="0" smtClean="0"/>
              <a:t>CPU/RAM/Disk bounds</a:t>
            </a:r>
            <a:endParaRPr lang="en-US" dirty="0"/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463" y="3450896"/>
            <a:ext cx="1106563" cy="1106563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1275" y="3450895"/>
            <a:ext cx="1106563" cy="1106563"/>
          </a:xfrm>
          <a:prstGeom prst="rect">
            <a:avLst/>
          </a:prstGeom>
        </p:spPr>
      </p:pic>
      <p:sp>
        <p:nvSpPr>
          <p:cNvPr id="51" name="TextBox 50"/>
          <p:cNvSpPr txBox="1"/>
          <p:nvPr/>
        </p:nvSpPr>
        <p:spPr>
          <a:xfrm>
            <a:off x="10776268" y="3915944"/>
            <a:ext cx="484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</a:t>
            </a:r>
            <a:r>
              <a:rPr lang="is-IS" dirty="0" smtClean="0"/>
              <a:t>…)</a:t>
            </a:r>
            <a:endParaRPr lang="en-US" dirty="0"/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926" y="4764715"/>
            <a:ext cx="402188" cy="402188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463" y="4764715"/>
            <a:ext cx="402188" cy="402188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9645" y="4764715"/>
            <a:ext cx="402188" cy="402188"/>
          </a:xfrm>
          <a:prstGeom prst="rect">
            <a:avLst/>
          </a:prstGeom>
        </p:spPr>
      </p:pic>
      <p:grpSp>
        <p:nvGrpSpPr>
          <p:cNvPr id="35" name="Group 34"/>
          <p:cNvGrpSpPr/>
          <p:nvPr/>
        </p:nvGrpSpPr>
        <p:grpSpPr>
          <a:xfrm>
            <a:off x="9937630" y="1345721"/>
            <a:ext cx="1949570" cy="879894"/>
            <a:chOff x="9937630" y="1345721"/>
            <a:chExt cx="1949570" cy="879894"/>
          </a:xfrm>
        </p:grpSpPr>
        <p:cxnSp>
          <p:nvCxnSpPr>
            <p:cNvPr id="29" name="Straight Connector 28"/>
            <p:cNvCxnSpPr>
              <a:stCxn id="27" idx="0"/>
            </p:cNvCxnSpPr>
            <p:nvPr/>
          </p:nvCxnSpPr>
          <p:spPr>
            <a:xfrm flipV="1">
              <a:off x="9937630" y="1345721"/>
              <a:ext cx="1949570" cy="87989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/>
            <p:cNvSpPr txBox="1"/>
            <p:nvPr/>
          </p:nvSpPr>
          <p:spPr>
            <a:xfrm rot="20205347">
              <a:off x="10025926" y="1590238"/>
              <a:ext cx="10227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accent5"/>
                  </a:solidFill>
                </a:rPr>
                <a:t>scale out</a:t>
              </a:r>
              <a:endParaRPr lang="en-US" dirty="0">
                <a:solidFill>
                  <a:schemeClr val="accent5"/>
                </a:solidFill>
              </a:endParaRP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9278015" y="810781"/>
            <a:ext cx="2681798" cy="1796605"/>
            <a:chOff x="9278015" y="810781"/>
            <a:chExt cx="2681798" cy="1796605"/>
          </a:xfrm>
        </p:grpSpPr>
        <p:cxnSp>
          <p:nvCxnSpPr>
            <p:cNvPr id="16" name="Straight Arrow Connector 15"/>
            <p:cNvCxnSpPr/>
            <p:nvPr/>
          </p:nvCxnSpPr>
          <p:spPr>
            <a:xfrm flipV="1">
              <a:off x="9844580" y="935853"/>
              <a:ext cx="0" cy="133807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/>
            <p:nvPr/>
          </p:nvCxnSpPr>
          <p:spPr>
            <a:xfrm>
              <a:off x="9861833" y="2273927"/>
              <a:ext cx="2025367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9278015" y="810781"/>
              <a:ext cx="5665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cost</a:t>
              </a:r>
              <a:endParaRPr lang="en-US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10874516" y="2238054"/>
              <a:ext cx="10852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capability</a:t>
              </a:r>
              <a:endParaRPr lang="en-US" dirty="0"/>
            </a:p>
          </p:txBody>
        </p:sp>
        <p:sp>
          <p:nvSpPr>
            <p:cNvPr id="27" name="Freeform 26"/>
            <p:cNvSpPr/>
            <p:nvPr/>
          </p:nvSpPr>
          <p:spPr>
            <a:xfrm>
              <a:off x="9937630" y="1052423"/>
              <a:ext cx="1604513" cy="1173192"/>
            </a:xfrm>
            <a:custGeom>
              <a:avLst/>
              <a:gdLst>
                <a:gd name="connsiteX0" fmla="*/ 0 w 1604513"/>
                <a:gd name="connsiteY0" fmla="*/ 1173192 h 1173192"/>
                <a:gd name="connsiteX1" fmla="*/ 621102 w 1604513"/>
                <a:gd name="connsiteY1" fmla="*/ 1104181 h 1173192"/>
                <a:gd name="connsiteX2" fmla="*/ 1207698 w 1604513"/>
                <a:gd name="connsiteY2" fmla="*/ 845388 h 1173192"/>
                <a:gd name="connsiteX3" fmla="*/ 1500996 w 1604513"/>
                <a:gd name="connsiteY3" fmla="*/ 448573 h 1173192"/>
                <a:gd name="connsiteX4" fmla="*/ 1604513 w 1604513"/>
                <a:gd name="connsiteY4" fmla="*/ 0 h 1173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04513" h="1173192">
                  <a:moveTo>
                    <a:pt x="0" y="1173192"/>
                  </a:moveTo>
                  <a:cubicBezTo>
                    <a:pt x="209909" y="1166003"/>
                    <a:pt x="419819" y="1158815"/>
                    <a:pt x="621102" y="1104181"/>
                  </a:cubicBezTo>
                  <a:cubicBezTo>
                    <a:pt x="822385" y="1049547"/>
                    <a:pt x="1061049" y="954656"/>
                    <a:pt x="1207698" y="845388"/>
                  </a:cubicBezTo>
                  <a:cubicBezTo>
                    <a:pt x="1354347" y="736120"/>
                    <a:pt x="1434860" y="589471"/>
                    <a:pt x="1500996" y="448573"/>
                  </a:cubicBezTo>
                  <a:cubicBezTo>
                    <a:pt x="1567132" y="307675"/>
                    <a:pt x="1604513" y="0"/>
                    <a:pt x="1604513" y="0"/>
                  </a:cubicBezTo>
                </a:path>
              </a:pathLst>
            </a:cu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10618760" y="827597"/>
              <a:ext cx="9458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>
                  <a:solidFill>
                    <a:srgbClr val="FF0000"/>
                  </a:solidFill>
                </a:rPr>
                <a:t>scale up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85920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Horizontal scaling (scaling out) </a:t>
            </a:r>
            <a:r>
              <a:rPr lang="en-US" dirty="0" smtClean="0"/>
              <a:t>entails </a:t>
            </a:r>
            <a:r>
              <a:rPr lang="en-US" dirty="0" smtClean="0"/>
              <a:t>distributed </a:t>
            </a:r>
            <a:r>
              <a:rPr lang="en-US" dirty="0" smtClean="0"/>
              <a:t>computing across a large number of compute servers</a:t>
            </a:r>
            <a:endParaRPr lang="en-US" dirty="0" smtClean="0"/>
          </a:p>
          <a:p>
            <a:r>
              <a:rPr lang="en-US" dirty="0" smtClean="0"/>
              <a:t>Challenges of distributed computing are:</a:t>
            </a:r>
          </a:p>
          <a:p>
            <a:pPr lvl="1"/>
            <a:r>
              <a:rPr lang="en-US" dirty="0" smtClean="0"/>
              <a:t>The </a:t>
            </a:r>
            <a:r>
              <a:rPr lang="en-US" dirty="0"/>
              <a:t>same code </a:t>
            </a:r>
            <a:r>
              <a:rPr lang="en-US" dirty="0" smtClean="0"/>
              <a:t>should transparently work </a:t>
            </a:r>
            <a:r>
              <a:rPr lang="en-US" dirty="0"/>
              <a:t>on 1, 10, or 10,000 </a:t>
            </a:r>
            <a:r>
              <a:rPr lang="en-US" dirty="0" smtClean="0"/>
              <a:t>servers</a:t>
            </a:r>
            <a:endParaRPr lang="en-US" dirty="0"/>
          </a:p>
          <a:p>
            <a:pPr lvl="2"/>
            <a:r>
              <a:rPr lang="en-US" dirty="0" smtClean="0"/>
              <a:t>Assume problem can be broken down into chunks and each chunk calculated locally</a:t>
            </a:r>
          </a:p>
          <a:p>
            <a:pPr lvl="1"/>
            <a:r>
              <a:rPr lang="en-US" dirty="0" smtClean="0"/>
              <a:t>The data must be accessible from anywhere</a:t>
            </a:r>
          </a:p>
          <a:p>
            <a:pPr lvl="1"/>
            <a:r>
              <a:rPr lang="en-US" dirty="0" smtClean="0"/>
              <a:t>High availability: the systems must survive one or more server failures with no impact on operations</a:t>
            </a:r>
          </a:p>
          <a:p>
            <a:pPr lvl="1"/>
            <a:r>
              <a:rPr lang="en-US" dirty="0" smtClean="0"/>
              <a:t>Resource utilization must be optimized</a:t>
            </a:r>
          </a:p>
          <a:p>
            <a:pPr lvl="2"/>
            <a:r>
              <a:rPr lang="en-US" dirty="0" smtClean="0"/>
              <a:t>Minimize hot-spots with a good load-balancing strategy</a:t>
            </a:r>
          </a:p>
          <a:p>
            <a:pPr lvl="2"/>
            <a:r>
              <a:rPr lang="en-US" dirty="0" smtClean="0"/>
              <a:t>Bring compute to data</a:t>
            </a:r>
          </a:p>
          <a:p>
            <a:pPr lvl="1"/>
            <a:r>
              <a:rPr lang="en-US" dirty="0" smtClean="0"/>
              <a:t>The systems </a:t>
            </a:r>
            <a:r>
              <a:rPr lang="en-US" dirty="0" smtClean="0"/>
              <a:t>should support </a:t>
            </a:r>
            <a:r>
              <a:rPr lang="en-US" dirty="0" smtClean="0"/>
              <a:t>elastic scaling</a:t>
            </a:r>
          </a:p>
          <a:p>
            <a:pPr lvl="2"/>
            <a:r>
              <a:rPr lang="en-US" dirty="0" smtClean="0"/>
              <a:t>Add/remove machines without requiring maintenance down-times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Addressing the Big </a:t>
            </a:r>
            <a:r>
              <a:rPr lang="en-US" dirty="0" smtClean="0"/>
              <a:t>Data </a:t>
            </a:r>
            <a:r>
              <a:rPr lang="en-US" dirty="0" smtClean="0"/>
              <a:t>Challenge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9317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Addressing the Big Data </a:t>
            </a:r>
            <a:r>
              <a:rPr lang="en-US" dirty="0" smtClean="0"/>
              <a:t>Challenge - Solutions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895350" y="1235790"/>
            <a:ext cx="4460844" cy="59399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50800">
            <a:solidFill>
              <a:schemeClr val="accent4">
                <a:lumMod val="75000"/>
              </a:schemeClr>
            </a:solidFill>
          </a:ln>
        </p:spPr>
        <p:txBody>
          <a:bodyPr wrap="square" rtlCol="0">
            <a:noAutofit/>
          </a:bodyPr>
          <a:lstStyle/>
          <a:p>
            <a:r>
              <a:rPr lang="en-US" u="sng" dirty="0" smtClean="0"/>
              <a:t>Spark</a:t>
            </a:r>
            <a:r>
              <a:rPr lang="en-US" dirty="0" smtClean="0"/>
              <a:t>, </a:t>
            </a:r>
            <a:r>
              <a:rPr lang="en-US" u="sng" dirty="0" smtClean="0"/>
              <a:t>MapReduce(2)</a:t>
            </a:r>
            <a:r>
              <a:rPr lang="en-US" dirty="0" smtClean="0"/>
              <a:t>, Storm, </a:t>
            </a:r>
            <a:r>
              <a:rPr lang="en-US" u="sng" dirty="0" smtClean="0"/>
              <a:t>TEZ</a:t>
            </a:r>
            <a:r>
              <a:rPr lang="en-US" dirty="0" smtClean="0"/>
              <a:t>, </a:t>
            </a:r>
            <a:r>
              <a:rPr lang="en-US" dirty="0" err="1" smtClean="0"/>
              <a:t>Flink</a:t>
            </a:r>
            <a:r>
              <a:rPr lang="en-US" dirty="0" smtClean="0"/>
              <a:t>, </a:t>
            </a:r>
            <a:r>
              <a:rPr lang="is-IS" dirty="0" smtClean="0"/>
              <a:t>…</a:t>
            </a:r>
            <a:endParaRPr lang="en-US" i="1" dirty="0"/>
          </a:p>
        </p:txBody>
      </p:sp>
      <p:sp>
        <p:nvSpPr>
          <p:cNvPr id="33" name="TextBox 32"/>
          <p:cNvSpPr txBox="1"/>
          <p:nvPr/>
        </p:nvSpPr>
        <p:spPr>
          <a:xfrm>
            <a:off x="895350" y="902902"/>
            <a:ext cx="2357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4">
                    <a:lumMod val="75000"/>
                  </a:schemeClr>
                </a:solidFill>
              </a:rPr>
              <a:t>Distributed </a:t>
            </a:r>
            <a:r>
              <a:rPr lang="en-US" b="1" dirty="0" smtClean="0">
                <a:solidFill>
                  <a:schemeClr val="accent4">
                    <a:lumMod val="75000"/>
                  </a:schemeClr>
                </a:solidFill>
              </a:rPr>
              <a:t>Computing</a:t>
            </a:r>
            <a:endParaRPr lang="en-US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895350" y="3009257"/>
            <a:ext cx="2935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4">
                    <a:lumMod val="75000"/>
                  </a:schemeClr>
                </a:solidFill>
              </a:rPr>
              <a:t>Distributed </a:t>
            </a:r>
            <a:r>
              <a:rPr lang="en-US" b="1" dirty="0" smtClean="0">
                <a:solidFill>
                  <a:schemeClr val="accent4">
                    <a:lumMod val="75000"/>
                  </a:schemeClr>
                </a:solidFill>
              </a:rPr>
              <a:t>data warehouses</a:t>
            </a:r>
            <a:endParaRPr lang="en-US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895350" y="3316179"/>
            <a:ext cx="4460844" cy="9111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50800">
            <a:solidFill>
              <a:schemeClr val="accent4">
                <a:lumMod val="75000"/>
              </a:schemeClr>
            </a:solidFill>
          </a:ln>
        </p:spPr>
        <p:txBody>
          <a:bodyPr wrap="square" rtlCol="0">
            <a:noAutofit/>
          </a:bodyPr>
          <a:lstStyle/>
          <a:p>
            <a:r>
              <a:rPr lang="en-US" u="sng" dirty="0" smtClean="0"/>
              <a:t>Hive</a:t>
            </a:r>
            <a:r>
              <a:rPr lang="en-US" dirty="0" smtClean="0"/>
              <a:t>, </a:t>
            </a:r>
            <a:r>
              <a:rPr lang="en-US" u="sng" dirty="0" err="1" smtClean="0"/>
              <a:t>SparkSQL</a:t>
            </a:r>
            <a:r>
              <a:rPr lang="en-US" dirty="0" smtClean="0"/>
              <a:t>, </a:t>
            </a:r>
            <a:r>
              <a:rPr lang="en-US" dirty="0" err="1" smtClean="0"/>
              <a:t>Hbase</a:t>
            </a:r>
            <a:r>
              <a:rPr lang="en-US" dirty="0" smtClean="0"/>
              <a:t>, </a:t>
            </a:r>
            <a:r>
              <a:rPr lang="en-US" dirty="0" err="1" smtClean="0"/>
              <a:t>Accumulo</a:t>
            </a:r>
            <a:r>
              <a:rPr lang="en-US" dirty="0" smtClean="0"/>
              <a:t>, Druid, Impala, Cassandra, MongoDB, </a:t>
            </a:r>
            <a:r>
              <a:rPr lang="en-US" dirty="0" err="1" smtClean="0"/>
              <a:t>CouchDB</a:t>
            </a:r>
            <a:r>
              <a:rPr lang="en-US" dirty="0" smtClean="0"/>
              <a:t>, </a:t>
            </a:r>
            <a:r>
              <a:rPr lang="en-US" dirty="0" err="1" smtClean="0"/>
              <a:t>Redis</a:t>
            </a:r>
            <a:r>
              <a:rPr lang="en-US" dirty="0" smtClean="0"/>
              <a:t>, Phoenix, </a:t>
            </a:r>
            <a:r>
              <a:rPr lang="en-US" dirty="0" err="1" smtClean="0"/>
              <a:t>JanusGraph</a:t>
            </a:r>
            <a:r>
              <a:rPr lang="en-US" dirty="0" smtClean="0"/>
              <a:t>, Neo4j, </a:t>
            </a:r>
            <a:r>
              <a:rPr lang="is-IS" dirty="0" smtClean="0"/>
              <a:t>…</a:t>
            </a:r>
            <a:endParaRPr lang="en-US" i="1" dirty="0"/>
          </a:p>
        </p:txBody>
      </p:sp>
      <p:sp>
        <p:nvSpPr>
          <p:cNvPr id="45" name="TextBox 44"/>
          <p:cNvSpPr txBox="1"/>
          <p:nvPr/>
        </p:nvSpPr>
        <p:spPr>
          <a:xfrm>
            <a:off x="895350" y="2325072"/>
            <a:ext cx="4460844" cy="58726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50800">
            <a:solidFill>
              <a:schemeClr val="accent4">
                <a:lumMod val="75000"/>
              </a:schemeClr>
            </a:solidFill>
          </a:ln>
        </p:spPr>
        <p:txBody>
          <a:bodyPr wrap="square" rtlCol="0">
            <a:noAutofit/>
          </a:bodyPr>
          <a:lstStyle/>
          <a:p>
            <a:r>
              <a:rPr lang="en-US" u="sng" dirty="0" smtClean="0"/>
              <a:t>HDFS</a:t>
            </a:r>
            <a:r>
              <a:rPr lang="en-US" dirty="0" smtClean="0"/>
              <a:t>, </a:t>
            </a:r>
            <a:r>
              <a:rPr lang="en-US" dirty="0" err="1" smtClean="0"/>
              <a:t>Alluxio</a:t>
            </a:r>
            <a:r>
              <a:rPr lang="en-US" dirty="0" smtClean="0"/>
              <a:t>(Tachyon), </a:t>
            </a:r>
            <a:r>
              <a:rPr lang="en-US" dirty="0" err="1" smtClean="0"/>
              <a:t>Ceph</a:t>
            </a:r>
            <a:r>
              <a:rPr lang="en-US" dirty="0" smtClean="0"/>
              <a:t>, S3, GPFS, </a:t>
            </a:r>
            <a:r>
              <a:rPr lang="is-IS" dirty="0" smtClean="0"/>
              <a:t>…</a:t>
            </a:r>
            <a:endParaRPr lang="en-US" i="1" dirty="0"/>
          </a:p>
        </p:txBody>
      </p:sp>
      <p:sp>
        <p:nvSpPr>
          <p:cNvPr id="46" name="TextBox 45"/>
          <p:cNvSpPr txBox="1"/>
          <p:nvPr/>
        </p:nvSpPr>
        <p:spPr>
          <a:xfrm>
            <a:off x="895350" y="1948082"/>
            <a:ext cx="2032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solidFill>
                  <a:schemeClr val="accent4">
                    <a:lumMod val="75000"/>
                  </a:schemeClr>
                </a:solidFill>
              </a:rPr>
              <a:t>Distributed Storage</a:t>
            </a:r>
            <a:endParaRPr lang="en-US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6653578" y="921085"/>
            <a:ext cx="2126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4">
                    <a:lumMod val="75000"/>
                  </a:schemeClr>
                </a:solidFill>
              </a:rPr>
              <a:t>Moving data around</a:t>
            </a:r>
            <a:endParaRPr lang="en-US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6648450" y="1238659"/>
            <a:ext cx="4460844" cy="59399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25400">
            <a:solidFill>
              <a:schemeClr val="accent4">
                <a:lumMod val="75000"/>
              </a:schemeClr>
            </a:solidFill>
          </a:ln>
        </p:spPr>
        <p:txBody>
          <a:bodyPr wrap="square" rtlCol="0">
            <a:noAutofit/>
          </a:bodyPr>
          <a:lstStyle/>
          <a:p>
            <a:r>
              <a:rPr lang="en-US" u="sng" dirty="0" smtClean="0"/>
              <a:t>Kafka</a:t>
            </a:r>
            <a:r>
              <a:rPr lang="en-US" dirty="0" smtClean="0"/>
              <a:t>, Flume, Scoop, </a:t>
            </a:r>
            <a:r>
              <a:rPr lang="en-US" dirty="0" err="1" smtClean="0"/>
              <a:t>Nifi</a:t>
            </a:r>
            <a:endParaRPr lang="en-US" i="1" dirty="0"/>
          </a:p>
        </p:txBody>
      </p:sp>
      <p:sp>
        <p:nvSpPr>
          <p:cNvPr id="55" name="TextBox 54"/>
          <p:cNvSpPr txBox="1"/>
          <p:nvPr/>
        </p:nvSpPr>
        <p:spPr>
          <a:xfrm>
            <a:off x="6653578" y="1948082"/>
            <a:ext cx="2456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4">
                    <a:lumMod val="75000"/>
                  </a:schemeClr>
                </a:solidFill>
              </a:rPr>
              <a:t>Workflow orchestration</a:t>
            </a:r>
            <a:endParaRPr lang="en-US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6648450" y="2325072"/>
            <a:ext cx="4460844" cy="58726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25400">
            <a:solidFill>
              <a:schemeClr val="accent4">
                <a:lumMod val="75000"/>
              </a:schemeClr>
            </a:solidFill>
          </a:ln>
        </p:spPr>
        <p:txBody>
          <a:bodyPr wrap="square" rtlCol="0">
            <a:noAutofit/>
          </a:bodyPr>
          <a:lstStyle/>
          <a:p>
            <a:r>
              <a:rPr lang="en-US" u="sng" dirty="0" err="1" smtClean="0"/>
              <a:t>Oozie</a:t>
            </a:r>
            <a:r>
              <a:rPr lang="en-US" u="sng" dirty="0" smtClean="0"/>
              <a:t>,</a:t>
            </a:r>
            <a:r>
              <a:rPr lang="en-US" dirty="0" smtClean="0"/>
              <a:t> </a:t>
            </a:r>
            <a:r>
              <a:rPr lang="is-IS" dirty="0" smtClean="0"/>
              <a:t>…</a:t>
            </a:r>
            <a:endParaRPr lang="en-US" i="1" dirty="0"/>
          </a:p>
        </p:txBody>
      </p:sp>
      <p:sp>
        <p:nvSpPr>
          <p:cNvPr id="57" name="TextBox 56"/>
          <p:cNvSpPr txBox="1"/>
          <p:nvPr/>
        </p:nvSpPr>
        <p:spPr>
          <a:xfrm>
            <a:off x="895350" y="4279062"/>
            <a:ext cx="47820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4">
                    <a:lumMod val="75000"/>
                  </a:schemeClr>
                </a:solidFill>
              </a:rPr>
              <a:t>Provisioning, monitoring, management, security</a:t>
            </a:r>
            <a:endParaRPr lang="en-US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895350" y="4631141"/>
            <a:ext cx="4460844" cy="70803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25400">
            <a:solidFill>
              <a:schemeClr val="accent4">
                <a:lumMod val="75000"/>
              </a:schemeClr>
            </a:solidFill>
          </a:ln>
        </p:spPr>
        <p:txBody>
          <a:bodyPr wrap="square" rtlCol="0">
            <a:noAutofit/>
          </a:bodyPr>
          <a:lstStyle/>
          <a:p>
            <a:r>
              <a:rPr lang="en-US" u="sng" dirty="0" err="1" smtClean="0"/>
              <a:t>Ambari</a:t>
            </a:r>
            <a:r>
              <a:rPr lang="en-US" dirty="0" smtClean="0"/>
              <a:t>, </a:t>
            </a:r>
            <a:r>
              <a:rPr lang="en-US" u="sng" dirty="0" smtClean="0"/>
              <a:t>Zookeeper</a:t>
            </a:r>
            <a:r>
              <a:rPr lang="en-US" dirty="0" smtClean="0"/>
              <a:t>, Ranger, Knox, </a:t>
            </a:r>
            <a:r>
              <a:rPr lang="is-IS" dirty="0" smtClean="0"/>
              <a:t>…</a:t>
            </a:r>
            <a:endParaRPr lang="en-US" i="1" dirty="0"/>
          </a:p>
        </p:txBody>
      </p:sp>
      <p:sp>
        <p:nvSpPr>
          <p:cNvPr id="59" name="TextBox 58"/>
          <p:cNvSpPr txBox="1"/>
          <p:nvPr/>
        </p:nvSpPr>
        <p:spPr>
          <a:xfrm>
            <a:off x="6648450" y="3078269"/>
            <a:ext cx="23876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4">
                    <a:lumMod val="75000"/>
                  </a:schemeClr>
                </a:solidFill>
              </a:rPr>
              <a:t>Resource </a:t>
            </a:r>
            <a:r>
              <a:rPr lang="en-US" b="1" dirty="0" smtClean="0">
                <a:solidFill>
                  <a:schemeClr val="accent4">
                    <a:lumMod val="75000"/>
                  </a:schemeClr>
                </a:solidFill>
              </a:rPr>
              <a:t>Management</a:t>
            </a:r>
            <a:endParaRPr lang="en-US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6648450" y="3447601"/>
            <a:ext cx="4460844" cy="70803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25400">
            <a:solidFill>
              <a:schemeClr val="accent4">
                <a:lumMod val="75000"/>
              </a:schemeClr>
            </a:solidFill>
          </a:ln>
        </p:spPr>
        <p:txBody>
          <a:bodyPr wrap="square" rtlCol="0">
            <a:noAutofit/>
          </a:bodyPr>
          <a:lstStyle/>
          <a:p>
            <a:r>
              <a:rPr lang="en-US" u="sng" dirty="0" smtClean="0"/>
              <a:t>YARN</a:t>
            </a:r>
            <a:r>
              <a:rPr lang="en-US" dirty="0" smtClean="0"/>
              <a:t>, </a:t>
            </a:r>
            <a:r>
              <a:rPr lang="en-US" dirty="0" err="1"/>
              <a:t>m</a:t>
            </a:r>
            <a:r>
              <a:rPr lang="en-US" dirty="0" err="1" smtClean="0"/>
              <a:t>esos</a:t>
            </a:r>
            <a:r>
              <a:rPr lang="en-US" dirty="0" smtClean="0"/>
              <a:t>, </a:t>
            </a:r>
            <a:r>
              <a:rPr lang="is-IS" dirty="0" smtClean="0"/>
              <a:t>…</a:t>
            </a:r>
            <a:endParaRPr lang="en-US" i="1" dirty="0"/>
          </a:p>
        </p:txBody>
      </p:sp>
      <p:sp>
        <p:nvSpPr>
          <p:cNvPr id="61" name="TextBox 60"/>
          <p:cNvSpPr txBox="1"/>
          <p:nvPr/>
        </p:nvSpPr>
        <p:spPr>
          <a:xfrm>
            <a:off x="6648450" y="4279062"/>
            <a:ext cx="20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4">
                    <a:lumMod val="75000"/>
                  </a:schemeClr>
                </a:solidFill>
              </a:rPr>
              <a:t>End user interfaces</a:t>
            </a:r>
            <a:endParaRPr lang="en-US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6648450" y="4631141"/>
            <a:ext cx="4460844" cy="70803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25400">
            <a:solidFill>
              <a:schemeClr val="accent4">
                <a:lumMod val="75000"/>
              </a:schemeClr>
            </a:solidFill>
          </a:ln>
        </p:spPr>
        <p:txBody>
          <a:bodyPr wrap="square" rtlCol="0">
            <a:noAutofit/>
          </a:bodyPr>
          <a:lstStyle/>
          <a:p>
            <a:r>
              <a:rPr lang="en-US" u="sng" dirty="0" smtClean="0"/>
              <a:t>Zeppelin</a:t>
            </a:r>
            <a:r>
              <a:rPr lang="en-US" dirty="0" smtClean="0"/>
              <a:t>, </a:t>
            </a:r>
            <a:r>
              <a:rPr lang="en-US" dirty="0" err="1" smtClean="0"/>
              <a:t>Jupyter</a:t>
            </a:r>
            <a:r>
              <a:rPr lang="en-US" dirty="0" smtClean="0"/>
              <a:t> Notebook, </a:t>
            </a:r>
            <a:r>
              <a:rPr lang="is-IS" dirty="0" smtClean="0"/>
              <a:t>…</a:t>
            </a:r>
            <a:endParaRPr lang="en-US" i="1" dirty="0"/>
          </a:p>
        </p:txBody>
      </p:sp>
      <p:sp>
        <p:nvSpPr>
          <p:cNvPr id="63" name="TextBox 62"/>
          <p:cNvSpPr txBox="1"/>
          <p:nvPr/>
        </p:nvSpPr>
        <p:spPr>
          <a:xfrm>
            <a:off x="895350" y="5373682"/>
            <a:ext cx="1793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4">
                    <a:lumMod val="75000"/>
                  </a:schemeClr>
                </a:solidFill>
              </a:rPr>
              <a:t>Data governance</a:t>
            </a:r>
            <a:endParaRPr lang="en-US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895350" y="5743014"/>
            <a:ext cx="4460844" cy="70803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25400">
            <a:solidFill>
              <a:schemeClr val="accent4">
                <a:lumMod val="75000"/>
              </a:schemeClr>
            </a:solidFill>
          </a:ln>
        </p:spPr>
        <p:txBody>
          <a:bodyPr wrap="square" rtlCol="0">
            <a:noAutofit/>
          </a:bodyPr>
          <a:lstStyle/>
          <a:p>
            <a:r>
              <a:rPr lang="en-US" dirty="0" smtClean="0"/>
              <a:t>Falcon, Atlas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812816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2_Thème Office">
  <a:themeElements>
    <a:clrScheme name="Personnalisé 63">
      <a:dk1>
        <a:sysClr val="windowText" lastClr="000000"/>
      </a:dk1>
      <a:lt1>
        <a:sysClr val="window" lastClr="FFFFFF"/>
      </a:lt1>
      <a:dk2>
        <a:srgbClr val="282362"/>
      </a:dk2>
      <a:lt2>
        <a:srgbClr val="E7E6E6"/>
      </a:lt2>
      <a:accent1>
        <a:srgbClr val="8EC63F"/>
      </a:accent1>
      <a:accent2>
        <a:srgbClr val="5461A6"/>
      </a:accent2>
      <a:accent3>
        <a:srgbClr val="B6DA82"/>
      </a:accent3>
      <a:accent4>
        <a:srgbClr val="7A85BC"/>
      </a:accent4>
      <a:accent5>
        <a:srgbClr val="76A531"/>
      </a:accent5>
      <a:accent6>
        <a:srgbClr val="5563A9"/>
      </a:accent6>
      <a:hlink>
        <a:srgbClr val="0563C1"/>
      </a:hlink>
      <a:folHlink>
        <a:srgbClr val="954F72"/>
      </a:folHlink>
    </a:clrScheme>
    <a:fontScheme name="Thème 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_Thème Office">
  <a:themeElements>
    <a:clrScheme name="Personnalisé 63">
      <a:dk1>
        <a:sysClr val="windowText" lastClr="000000"/>
      </a:dk1>
      <a:lt1>
        <a:sysClr val="window" lastClr="FFFFFF"/>
      </a:lt1>
      <a:dk2>
        <a:srgbClr val="282362"/>
      </a:dk2>
      <a:lt2>
        <a:srgbClr val="E7E6E6"/>
      </a:lt2>
      <a:accent1>
        <a:srgbClr val="8EC63F"/>
      </a:accent1>
      <a:accent2>
        <a:srgbClr val="5461A6"/>
      </a:accent2>
      <a:accent3>
        <a:srgbClr val="B6DA82"/>
      </a:accent3>
      <a:accent4>
        <a:srgbClr val="7A85BC"/>
      </a:accent4>
      <a:accent5>
        <a:srgbClr val="76A531"/>
      </a:accent5>
      <a:accent6>
        <a:srgbClr val="5563A9"/>
      </a:accent6>
      <a:hlink>
        <a:srgbClr val="0563C1"/>
      </a:hlink>
      <a:folHlink>
        <a:srgbClr val="954F72"/>
      </a:folHlink>
    </a:clrScheme>
    <a:fontScheme name="Thème 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49880</TotalTime>
  <Words>1081</Words>
  <Application>Microsoft Macintosh PowerPoint</Application>
  <PresentationFormat>Widescreen</PresentationFormat>
  <Paragraphs>220</Paragraphs>
  <Slides>16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AlphaHeadlinePro-Bold</vt:lpstr>
      <vt:lpstr>Calibri</vt:lpstr>
      <vt:lpstr>Verdana</vt:lpstr>
      <vt:lpstr>Arial</vt:lpstr>
      <vt:lpstr>2_Thème Office</vt:lpstr>
      <vt:lpstr>3_Thème Office</vt:lpstr>
      <vt:lpstr>Data science laboratory (DSLAB)</vt:lpstr>
      <vt:lpstr>Start your engines!</vt:lpstr>
      <vt:lpstr>Today’s lab week #5  Hadoop  </vt:lpstr>
      <vt:lpstr>This Module</vt:lpstr>
      <vt:lpstr>Big Data Landscape Evolution – A Moving Target</vt:lpstr>
      <vt:lpstr>Today’s Objectives</vt:lpstr>
      <vt:lpstr>Addressing the Big Data Challenges</vt:lpstr>
      <vt:lpstr>Addressing the Big Data Challenge</vt:lpstr>
      <vt:lpstr>Addressing the Big Data Challenge - Solutions</vt:lpstr>
      <vt:lpstr>Hadoop Distributed File Systems (HDFS) Essentials</vt:lpstr>
      <vt:lpstr>Popular Big Data Formats</vt:lpstr>
      <vt:lpstr>MapReduce in a Nutshell</vt:lpstr>
      <vt:lpstr>The Clash: should I Stream, or should I Batch?</vt:lpstr>
      <vt:lpstr>Big Data Illustrated – A Popular Real World Pattern</vt:lpstr>
      <vt:lpstr>Hadoop MapReduce Distributions</vt:lpstr>
      <vt:lpstr>This week’s exercises</vt:lpstr>
    </vt:vector>
  </TitlesOfParts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util util</dc:creator>
  <cp:lastModifiedBy>Eric B</cp:lastModifiedBy>
  <cp:revision>841</cp:revision>
  <cp:lastPrinted>2017-02-05T20:52:23Z</cp:lastPrinted>
  <dcterms:created xsi:type="dcterms:W3CDTF">2016-11-02T19:50:15Z</dcterms:created>
  <dcterms:modified xsi:type="dcterms:W3CDTF">2018-03-21T10:57:07Z</dcterms:modified>
</cp:coreProperties>
</file>